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Overlock"/>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69A570A-26E1-409C-9DE2-BDD7861FC1F8}">
  <a:tblStyle styleId="{069A570A-26E1-409C-9DE2-BDD7861FC1F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verlock-regular.fntdata"/><Relationship Id="rId20" Type="http://schemas.openxmlformats.org/officeDocument/2006/relationships/slide" Target="slides/slide15.xml"/><Relationship Id="rId42" Type="http://schemas.openxmlformats.org/officeDocument/2006/relationships/font" Target="fonts/Overlock-italic.fntdata"/><Relationship Id="rId41" Type="http://schemas.openxmlformats.org/officeDocument/2006/relationships/font" Target="fonts/Overlock-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Overlock-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Shape 5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Shape 12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Shape 13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Shape 14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Shape 15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Shape 15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Shape 16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Shape 5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Shape 23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Next, i would like to touch on forecasting of bike demand using ARIMA model </a:t>
            </a:r>
            <a:endParaRPr/>
          </a:p>
        </p:txBody>
      </p:sp>
      <p:sp>
        <p:nvSpPr>
          <p:cNvPr id="244" name="Shape 24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Shape 25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We have decided to location the top 3 locations with the most number of starting trips from July 2013-June 2015.</a:t>
            </a:r>
            <a:endParaRPr/>
          </a:p>
          <a:p>
            <a:pPr indent="0" lvl="0" marL="0" marR="0" rtl="0" algn="l">
              <a:lnSpc>
                <a:spcPct val="100000"/>
              </a:lnSpc>
              <a:spcBef>
                <a:spcPts val="0"/>
              </a:spcBef>
              <a:spcAft>
                <a:spcPts val="0"/>
              </a:spcAft>
              <a:buClr>
                <a:srgbClr val="000000"/>
              </a:buClr>
              <a:buSzPts val="1100"/>
              <a:buFont typeface="Arial"/>
              <a:buNone/>
            </a:pPr>
            <a:r>
              <a:rPr lang="en"/>
              <a:t>Following which,we would obtain the station that appeared the most number of times in the top 3 category.</a:t>
            </a:r>
            <a:endParaRPr/>
          </a:p>
          <a:p>
            <a:pPr indent="0" lvl="0" marL="0" marR="0" rtl="0" algn="l">
              <a:lnSpc>
                <a:spcPct val="100000"/>
              </a:lnSpc>
              <a:spcBef>
                <a:spcPts val="0"/>
              </a:spcBef>
              <a:spcAft>
                <a:spcPts val="0"/>
              </a:spcAft>
              <a:buClr>
                <a:srgbClr val="000000"/>
              </a:buClr>
              <a:buSzPts val="1100"/>
              <a:buFont typeface="Arial"/>
              <a:buNone/>
            </a:pPr>
            <a:r>
              <a:rPr lang="en"/>
              <a:t>8 Ave &amp; W 31 st is the most popular site.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This is a trend that was plotted across the 2 years. From here we can see that there is no clear signs of trend but seasonality.</a:t>
            </a:r>
            <a:endParaRPr/>
          </a:p>
        </p:txBody>
      </p:sp>
      <p:sp>
        <p:nvSpPr>
          <p:cNvPr id="258" name="Shape 25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The first thing we would do is to test for stationary using the Dickey fuller test. Since p value is greater than 5% significance level, we do not reject the null hypothesis: Non-stationary model.</a:t>
            </a:r>
            <a:endParaRPr/>
          </a:p>
        </p:txBody>
      </p:sp>
      <p:sp>
        <p:nvSpPr>
          <p:cNvPr id="265" name="Shape 26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Next, we try to look for the optimal ARIMA model (2,0,0). Since it has the lowest Akaike information criterion, it has the highest likelihood in </a:t>
            </a:r>
            <a:r>
              <a:rPr lang="en"/>
              <a:t>predicting</a:t>
            </a:r>
            <a:r>
              <a:rPr lang="en"/>
              <a:t> values relative to other models.</a:t>
            </a:r>
            <a:endParaRPr/>
          </a:p>
        </p:txBody>
      </p:sp>
      <p:sp>
        <p:nvSpPr>
          <p:cNvPr id="273" name="Shape 27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Shape 7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We also have to account for </a:t>
            </a:r>
            <a:r>
              <a:rPr lang="en"/>
              <a:t>autocorrelation</a:t>
            </a:r>
            <a:r>
              <a:rPr lang="en"/>
              <a:t> to prevent our model from over fitting and becoming unreliable</a:t>
            </a:r>
            <a:endParaRPr/>
          </a:p>
          <a:p>
            <a:pPr indent="0" lvl="0" marL="0">
              <a:spcBef>
                <a:spcPts val="0"/>
              </a:spcBef>
              <a:spcAft>
                <a:spcPts val="0"/>
              </a:spcAft>
              <a:buNone/>
            </a:pPr>
            <a:r>
              <a:t/>
            </a:r>
            <a:endParaRPr/>
          </a:p>
        </p:txBody>
      </p:sp>
      <p:sp>
        <p:nvSpPr>
          <p:cNvPr id="280" name="Shape 28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Hence, we forecast using Arima model (2,0,0).</a:t>
            </a:r>
            <a:endParaRPr/>
          </a:p>
          <a:p>
            <a:pPr indent="0" lvl="0" marL="0">
              <a:spcBef>
                <a:spcPts val="0"/>
              </a:spcBef>
              <a:spcAft>
                <a:spcPts val="0"/>
              </a:spcAft>
              <a:buNone/>
            </a:pPr>
            <a:r>
              <a:t/>
            </a:r>
            <a:endParaRPr/>
          </a:p>
          <a:p>
            <a:pPr indent="0" lvl="0" marL="0">
              <a:spcBef>
                <a:spcPts val="0"/>
              </a:spcBef>
              <a:spcAft>
                <a:spcPts val="0"/>
              </a:spcAft>
              <a:buNone/>
            </a:pPr>
            <a:r>
              <a:rPr lang="en"/>
              <a:t>There are a few assumptions in place:</a:t>
            </a:r>
            <a:endParaRPr/>
          </a:p>
          <a:p>
            <a:pPr indent="-317500" lvl="0" marL="457200" rtl="0">
              <a:spcBef>
                <a:spcPts val="0"/>
              </a:spcBef>
              <a:spcAft>
                <a:spcPts val="0"/>
              </a:spcAft>
              <a:buSzPts val="1400"/>
              <a:buAutoNum type="arabicPeriod"/>
            </a:pPr>
            <a:r>
              <a:rPr lang="en"/>
              <a:t>Homoscedasticity</a:t>
            </a:r>
            <a:endParaRPr/>
          </a:p>
          <a:p>
            <a:pPr indent="-317500" lvl="0" marL="457200" rtl="0">
              <a:spcBef>
                <a:spcPts val="0"/>
              </a:spcBef>
              <a:spcAft>
                <a:spcPts val="0"/>
              </a:spcAft>
              <a:buSzPts val="1400"/>
              <a:buAutoNum type="arabicPeriod"/>
            </a:pPr>
            <a:r>
              <a:rPr lang="en"/>
              <a:t>No seasonal component</a:t>
            </a:r>
            <a:endParaRPr/>
          </a:p>
          <a:p>
            <a:pPr indent="-317500" lvl="0" marL="457200" rtl="0">
              <a:spcBef>
                <a:spcPts val="0"/>
              </a:spcBef>
              <a:spcAft>
                <a:spcPts val="0"/>
              </a:spcAft>
              <a:buSzPts val="1400"/>
              <a:buAutoNum type="arabicPeriod"/>
            </a:pPr>
            <a:r>
              <a:rPr lang="en"/>
              <a:t>Leading to atomistic fallacy</a:t>
            </a:r>
            <a:endParaRPr/>
          </a:p>
          <a:p>
            <a:pPr indent="0" lvl="0" marL="0" rtl="0">
              <a:spcBef>
                <a:spcPts val="0"/>
              </a:spcBef>
              <a:spcAft>
                <a:spcPts val="0"/>
              </a:spcAft>
              <a:buNone/>
            </a:pPr>
            <a:r>
              <a:t/>
            </a:r>
            <a:endParaRPr/>
          </a:p>
          <a:p>
            <a:pPr indent="0" lvl="0" marL="0"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It assumes that there is homoscedasticity, that is variance is constant over time. It also assumes that there is no seasonality component. We can observe from the time-series that there is indeed some seasonality and intuitively, we can attribute that to things like the seasons in weather where demand for cycling may reduce in winter and peak in summer, We are also applying the forecasting only to the most popular station as a gauge for all stations so it might lead to atomistic fallacies.</a:t>
            </a:r>
            <a:endParaRPr/>
          </a:p>
        </p:txBody>
      </p:sp>
      <p:sp>
        <p:nvSpPr>
          <p:cNvPr id="287" name="Shape 28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Shape 29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Applying forecasting model allows us to adjust the supply of bikes in each station.</a:t>
            </a:r>
            <a:endParaRPr/>
          </a:p>
          <a:p>
            <a:pPr indent="0" lvl="0" marL="0" marR="0" rtl="0" algn="l">
              <a:lnSpc>
                <a:spcPct val="100000"/>
              </a:lnSpc>
              <a:spcBef>
                <a:spcPts val="0"/>
              </a:spcBef>
              <a:spcAft>
                <a:spcPts val="0"/>
              </a:spcAft>
              <a:buClr>
                <a:srgbClr val="000000"/>
              </a:buClr>
              <a:buSzPts val="1100"/>
              <a:buFont typeface="Arial"/>
              <a:buNone/>
            </a:pPr>
            <a:r>
              <a:rPr lang="en"/>
              <a:t>Hence it reduces wastages and optimizes </a:t>
            </a:r>
            <a:r>
              <a:rPr lang="en"/>
              <a:t>assets</a:t>
            </a:r>
            <a:r>
              <a:rPr lang="en"/>
              <a:t> to maximise revenue.</a:t>
            </a:r>
            <a:endParaRPr/>
          </a:p>
          <a:p>
            <a:pPr indent="0" lvl="0" marL="0" rtl="0">
              <a:lnSpc>
                <a:spcPct val="115000"/>
              </a:lnSpc>
              <a:spcBef>
                <a:spcPts val="0"/>
              </a:spcBef>
              <a:spcAft>
                <a:spcPts val="0"/>
              </a:spcAft>
              <a:buNone/>
            </a:pPr>
            <a:r>
              <a:rPr lang="en" sz="1800">
                <a:solidFill>
                  <a:schemeClr val="dk2"/>
                </a:solidFill>
                <a:latin typeface="Lato"/>
                <a:ea typeface="Lato"/>
                <a:cs typeface="Lato"/>
                <a:sym typeface="Lato"/>
              </a:rPr>
              <a:t>For this most popular station, redistribute its bikes to other stations which are expected to have to a surge in demand for the next 6 months.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Shape 30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Now i would like to summarise our findings.</a:t>
            </a:r>
            <a:endParaRPr/>
          </a:p>
          <a:p>
            <a:pPr indent="0" lvl="0" marL="0" marR="0" rtl="0" algn="l">
              <a:lnSpc>
                <a:spcPct val="100000"/>
              </a:lnSpc>
              <a:spcBef>
                <a:spcPts val="0"/>
              </a:spcBef>
              <a:spcAft>
                <a:spcPts val="0"/>
              </a:spcAft>
              <a:buClr>
                <a:srgbClr val="000000"/>
              </a:buClr>
              <a:buSzPts val="1100"/>
              <a:buFont typeface="Arial"/>
              <a:buNone/>
            </a:pPr>
            <a:r>
              <a:rPr lang="en"/>
              <a:t>Repeat whatever that is on top</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This descriptive stats combined with predictive stats do allow us to have a greater </a:t>
            </a:r>
            <a:r>
              <a:rPr lang="en"/>
              <a:t>understanding</a:t>
            </a:r>
            <a:r>
              <a:rPr lang="en"/>
              <a:t> of the current and future </a:t>
            </a:r>
            <a:r>
              <a:rPr lang="en"/>
              <a:t>condition which explains why Business analytics is the sexiest job in the 21st century by Harvard business review.</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Congratz to everyone here who is in this classroom. You have chosen the right choice!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Shape 30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Shape 8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Shape 9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Shape 9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Shape 10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Shape 11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1" name="Shape 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 name="Shape 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p:txBody>
      </p:sp>
      <p:sp>
        <p:nvSpPr>
          <p:cNvPr id="46" name="Shape 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 name="Shape 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Shape 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 name="Shape 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 name="Shape 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19" name="Shape 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 name="Shape 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3" name="Shape 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4" name="Shape 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 name="Shape 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0" name="Shape 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 name="Shape 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4" name="Shape 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38" name="Shape 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9" name="Shape 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0" name="Shape 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Shape 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12.png"/><Relationship Id="rId5" Type="http://schemas.openxmlformats.org/officeDocument/2006/relationships/image" Target="../media/image2.jp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5" name="Shape 55"/>
          <p:cNvSpPr txBox="1"/>
          <p:nvPr/>
        </p:nvSpPr>
        <p:spPr>
          <a:xfrm>
            <a:off x="1" y="0"/>
            <a:ext cx="9144000" cy="5143500"/>
          </a:xfrm>
          <a:prstGeom prst="rect">
            <a:avLst/>
          </a:prstGeom>
          <a:solidFill>
            <a:srgbClr val="7F7F7F">
              <a:alpha val="34901"/>
            </a:srgbClr>
          </a:solidFill>
          <a:ln>
            <a:noFill/>
          </a:ln>
          <a:effectLst>
            <a:outerShdw blurRad="57150" rotWithShape="0" algn="bl" dir="5400000" dist="19050">
              <a:srgbClr val="000000">
                <a:alpha val="26666"/>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Lato"/>
                <a:ea typeface="Lato"/>
                <a:cs typeface="Lato"/>
                <a:sym typeface="Lato"/>
              </a:rPr>
              <a:t>			</a:t>
            </a:r>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Lato"/>
                <a:ea typeface="Lato"/>
                <a:cs typeface="Lato"/>
                <a:sym typeface="Lato"/>
              </a:rPr>
              <a:t>                                  Exploring City Bike’s Data</a:t>
            </a:r>
            <a:endParaRPr b="1" i="0" sz="30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Lato"/>
              <a:ea typeface="Lato"/>
              <a:cs typeface="Lato"/>
              <a:sym typeface="Lato"/>
            </a:endParaRPr>
          </a:p>
        </p:txBody>
      </p:sp>
      <p:cxnSp>
        <p:nvCxnSpPr>
          <p:cNvPr id="56" name="Shape 56"/>
          <p:cNvCxnSpPr/>
          <p:nvPr/>
        </p:nvCxnSpPr>
        <p:spPr>
          <a:xfrm flipH="1" rot="10800000">
            <a:off x="2724650" y="2565450"/>
            <a:ext cx="4074000" cy="1260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277410" y="721856"/>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b="0" i="0" lang="en" sz="2000" u="none" cap="none" strike="noStrike">
                <a:solidFill>
                  <a:srgbClr val="00B0F0"/>
                </a:solidFill>
                <a:latin typeface="Lato"/>
                <a:ea typeface="Lato"/>
                <a:cs typeface="Lato"/>
                <a:sym typeface="Lato"/>
              </a:rPr>
              <a:t>1. Subscribers are more likely to make shorter trips</a:t>
            </a:r>
            <a:endParaRPr b="0" i="0" sz="3200" u="none" cap="none" strike="noStrike">
              <a:solidFill>
                <a:srgbClr val="00B0F0"/>
              </a:solidFill>
              <a:latin typeface="Lato"/>
              <a:ea typeface="Lato"/>
              <a:cs typeface="Lato"/>
              <a:sym typeface="Lato"/>
            </a:endParaRPr>
          </a:p>
        </p:txBody>
      </p:sp>
      <p:graphicFrame>
        <p:nvGraphicFramePr>
          <p:cNvPr id="131" name="Shape 131"/>
          <p:cNvGraphicFramePr/>
          <p:nvPr/>
        </p:nvGraphicFramePr>
        <p:xfrm>
          <a:off x="1440180" y="1572335"/>
          <a:ext cx="3000000" cy="3000000"/>
        </p:xfrm>
        <a:graphic>
          <a:graphicData uri="http://schemas.openxmlformats.org/drawingml/2006/table">
            <a:tbl>
              <a:tblPr>
                <a:noFill/>
                <a:tableStyleId>{069A570A-26E1-409C-9DE2-BDD7861FC1F8}</a:tableStyleId>
              </a:tblPr>
              <a:tblGrid>
                <a:gridCol w="2065025"/>
                <a:gridCol w="2065025"/>
                <a:gridCol w="2065025"/>
              </a:tblGrid>
              <a:tr h="387675">
                <a:tc>
                  <a:txBody>
                    <a:bodyPr>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Proportion</a:t>
                      </a:r>
                      <a:endParaRPr sz="14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Group 2</a:t>
                      </a:r>
                      <a:endParaRPr sz="14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Group 4</a:t>
                      </a:r>
                      <a:endParaRPr sz="14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7675">
                <a:tc>
                  <a:txBody>
                    <a:bodyPr>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Customers</a:t>
                      </a:r>
                      <a:endParaRPr sz="14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94973 (0.15%)</a:t>
                      </a:r>
                      <a:endParaRPr sz="14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76438 (0.37%)</a:t>
                      </a:r>
                      <a:endParaRPr sz="14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7675">
                <a:tc>
                  <a:txBody>
                    <a:bodyPr>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Subscribers</a:t>
                      </a:r>
                      <a:endParaRPr sz="14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537909 (</a:t>
                      </a:r>
                      <a:r>
                        <a:rPr b="0" i="0" lang="en" sz="1200" u="none" cap="none" strike="noStrike">
                          <a:solidFill>
                            <a:srgbClr val="0070C0"/>
                          </a:solidFill>
                          <a:latin typeface="Lato"/>
                          <a:ea typeface="Lato"/>
                          <a:cs typeface="Lato"/>
                          <a:sym typeface="Lato"/>
                        </a:rPr>
                        <a:t>0.85%</a:t>
                      </a:r>
                      <a:r>
                        <a:rPr b="0" i="0" lang="en" sz="1200" u="none" cap="none" strike="noStrike">
                          <a:solidFill>
                            <a:srgbClr val="000000"/>
                          </a:solidFill>
                          <a:latin typeface="Lato"/>
                          <a:ea typeface="Lato"/>
                          <a:cs typeface="Lato"/>
                          <a:sym typeface="Lato"/>
                        </a:rPr>
                        <a:t>)</a:t>
                      </a:r>
                      <a:endParaRPr sz="14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128730 (</a:t>
                      </a:r>
                      <a:r>
                        <a:rPr b="0" i="0" lang="en" sz="1200" u="none" cap="none" strike="noStrike">
                          <a:solidFill>
                            <a:srgbClr val="0070C0"/>
                          </a:solidFill>
                          <a:latin typeface="Lato"/>
                          <a:ea typeface="Lato"/>
                          <a:cs typeface="Lato"/>
                          <a:sym typeface="Lato"/>
                        </a:rPr>
                        <a:t>0.63%</a:t>
                      </a:r>
                      <a:r>
                        <a:rPr b="0" i="0" lang="en" sz="1200" u="none" cap="none" strike="noStrike">
                          <a:solidFill>
                            <a:srgbClr val="000000"/>
                          </a:solidFill>
                          <a:latin typeface="Lato"/>
                          <a:ea typeface="Lato"/>
                          <a:cs typeface="Lato"/>
                          <a:sym typeface="Lato"/>
                        </a:rPr>
                        <a:t>)</a:t>
                      </a:r>
                      <a:endParaRPr sz="14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32" name="Shape 132"/>
          <p:cNvSpPr/>
          <p:nvPr/>
        </p:nvSpPr>
        <p:spPr>
          <a:xfrm>
            <a:off x="1600200" y="2395538"/>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e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133" name="Shape 133"/>
          <p:cNvSpPr txBox="1"/>
          <p:nvPr/>
        </p:nvSpPr>
        <p:spPr>
          <a:xfrm>
            <a:off x="1047750" y="3013115"/>
            <a:ext cx="6979920" cy="20313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600" u="none" cap="none" strike="noStrike">
                <a:solidFill>
                  <a:srgbClr val="000000"/>
                </a:solidFill>
                <a:latin typeface="Lato"/>
                <a:ea typeface="Lato"/>
                <a:cs typeface="Lato"/>
                <a:sym typeface="Lato"/>
              </a:rPr>
              <a:t>Mean trip duration of</a:t>
            </a:r>
            <a:endParaRPr sz="1600"/>
          </a:p>
          <a:p>
            <a:pPr indent="0" lvl="0" marL="0" marR="0" rtl="0" algn="ctr">
              <a:lnSpc>
                <a:spcPct val="100000"/>
              </a:lnSpc>
              <a:spcBef>
                <a:spcPts val="0"/>
              </a:spcBef>
              <a:spcAft>
                <a:spcPts val="0"/>
              </a:spcAft>
              <a:buNone/>
            </a:pPr>
            <a:r>
              <a:rPr b="0" i="0" lang="en" sz="1600" u="none" cap="none" strike="noStrike">
                <a:solidFill>
                  <a:srgbClr val="000000"/>
                </a:solidFill>
                <a:latin typeface="Lato"/>
                <a:ea typeface="Lato"/>
                <a:cs typeface="Lato"/>
                <a:sym typeface="Lato"/>
              </a:rPr>
              <a:t>Group 2: ~10mins </a:t>
            </a:r>
            <a:endParaRPr sz="1600"/>
          </a:p>
          <a:p>
            <a:pPr indent="0" lvl="0" marL="0" marR="0" rtl="0" algn="ctr">
              <a:lnSpc>
                <a:spcPct val="100000"/>
              </a:lnSpc>
              <a:spcBef>
                <a:spcPts val="0"/>
              </a:spcBef>
              <a:spcAft>
                <a:spcPts val="0"/>
              </a:spcAft>
              <a:buNone/>
            </a:pPr>
            <a:r>
              <a:rPr b="0" i="0" lang="en" sz="1600" u="none" cap="none" strike="noStrike">
                <a:solidFill>
                  <a:srgbClr val="000000"/>
                </a:solidFill>
                <a:latin typeface="Lato"/>
                <a:ea typeface="Lato"/>
                <a:cs typeface="Lato"/>
                <a:sym typeface="Lato"/>
              </a:rPr>
              <a:t>Group 4: ~30mins </a:t>
            </a:r>
            <a:endParaRPr sz="1600"/>
          </a:p>
          <a:p>
            <a:pPr indent="0" lvl="0" marL="0" marR="0" rtl="0" algn="ctr">
              <a:lnSpc>
                <a:spcPct val="100000"/>
              </a:lnSpc>
              <a:spcBef>
                <a:spcPts val="0"/>
              </a:spcBef>
              <a:spcAft>
                <a:spcPts val="0"/>
              </a:spcAft>
              <a:buNone/>
            </a:pPr>
            <a:r>
              <a:t/>
            </a:r>
            <a:endParaRPr b="0" i="0" sz="16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None/>
            </a:pPr>
            <a:r>
              <a:rPr b="0" i="0" lang="en" sz="1600" u="none" cap="none" strike="noStrike">
                <a:solidFill>
                  <a:srgbClr val="0070C0"/>
                </a:solidFill>
                <a:latin typeface="Lato"/>
                <a:ea typeface="Lato"/>
                <a:cs typeface="Lato"/>
                <a:sym typeface="Lato"/>
              </a:rPr>
              <a:t>Proportion of subscribers were higher</a:t>
            </a:r>
            <a:r>
              <a:rPr b="0" i="0" lang="en" sz="1600" u="none" cap="none" strike="noStrike">
                <a:solidFill>
                  <a:srgbClr val="00B0F0"/>
                </a:solidFill>
                <a:latin typeface="Lato"/>
                <a:ea typeface="Lato"/>
                <a:cs typeface="Lato"/>
                <a:sym typeface="Lato"/>
              </a:rPr>
              <a:t> </a:t>
            </a:r>
            <a:r>
              <a:rPr b="0" i="0" lang="en" sz="1600" u="none" cap="none" strike="noStrike">
                <a:solidFill>
                  <a:srgbClr val="000000"/>
                </a:solidFill>
                <a:latin typeface="Lato"/>
                <a:ea typeface="Lato"/>
                <a:cs typeface="Lato"/>
                <a:sym typeface="Lato"/>
              </a:rPr>
              <a:t>and the </a:t>
            </a:r>
            <a:r>
              <a:rPr b="0" i="0" lang="en" sz="1600" u="none" cap="none" strike="noStrike">
                <a:solidFill>
                  <a:srgbClr val="0070C0"/>
                </a:solidFill>
                <a:latin typeface="Lato"/>
                <a:ea typeface="Lato"/>
                <a:cs typeface="Lato"/>
                <a:sym typeface="Lato"/>
              </a:rPr>
              <a:t>rides took a shorter time </a:t>
            </a:r>
            <a:r>
              <a:rPr b="0" i="0" lang="en" sz="1600" u="none" cap="none" strike="noStrike">
                <a:solidFill>
                  <a:srgbClr val="000000"/>
                </a:solidFill>
                <a:latin typeface="Lato"/>
                <a:ea typeface="Lato"/>
                <a:cs typeface="Lato"/>
                <a:sym typeface="Lato"/>
              </a:rPr>
              <a:t>on average in group 2. Therefore, we can deduce that subscribers were more likely to make shorter trips. </a:t>
            </a:r>
            <a:endParaRPr sz="1600"/>
          </a:p>
          <a:p>
            <a:pPr indent="0" lvl="0" marL="0" marR="0" rtl="0" algn="ctr">
              <a:lnSpc>
                <a:spcPct val="100000"/>
              </a:lnSpc>
              <a:spcBef>
                <a:spcPts val="0"/>
              </a:spcBef>
              <a:spcAft>
                <a:spcPts val="0"/>
              </a:spcAft>
              <a:buNone/>
            </a:pPr>
            <a:br>
              <a:rPr b="0" i="0" lang="en" sz="1400" u="none" cap="none" strike="noStrike">
                <a:solidFill>
                  <a:srgbClr val="000000"/>
                </a:solidFill>
                <a:latin typeface="Lato"/>
                <a:ea typeface="Lato"/>
                <a:cs typeface="Lato"/>
                <a:sym typeface="Lato"/>
              </a:rPr>
            </a:b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idx="1" type="body"/>
          </p:nvPr>
        </p:nvSpPr>
        <p:spPr>
          <a:xfrm>
            <a:off x="1592220" y="857944"/>
            <a:ext cx="5890980" cy="341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800"/>
              <a:buFont typeface="Arial"/>
              <a:buNone/>
            </a:pPr>
            <a:r>
              <a:t/>
            </a:r>
            <a:endParaRPr b="0" i="0" sz="1400" u="none" cap="none" strike="noStrike">
              <a:solidFill>
                <a:schemeClr val="dk1"/>
              </a:solidFill>
              <a:latin typeface="Lato"/>
              <a:ea typeface="Lato"/>
              <a:cs typeface="Lato"/>
              <a:sym typeface="Lato"/>
            </a:endParaRPr>
          </a:p>
          <a:p>
            <a:pPr indent="0" lvl="0" marL="0" marR="0" rtl="0" algn="ctr">
              <a:lnSpc>
                <a:spcPct val="115000"/>
              </a:lnSpc>
              <a:spcBef>
                <a:spcPts val="0"/>
              </a:spcBef>
              <a:spcAft>
                <a:spcPts val="0"/>
              </a:spcAft>
              <a:buClr>
                <a:schemeClr val="dk2"/>
              </a:buClr>
              <a:buSzPts val="1800"/>
              <a:buFont typeface="Arial"/>
              <a:buNone/>
            </a:pPr>
            <a:r>
              <a:t/>
            </a:r>
            <a:endParaRPr b="0" i="0" sz="1400" u="none" cap="none" strike="noStrike">
              <a:solidFill>
                <a:schemeClr val="dk1"/>
              </a:solidFill>
              <a:latin typeface="Lato"/>
              <a:ea typeface="Lato"/>
              <a:cs typeface="Lato"/>
              <a:sym typeface="Lato"/>
            </a:endParaRPr>
          </a:p>
          <a:p>
            <a:pPr indent="0" lvl="0" marL="0" marR="0" rtl="0" algn="ctr">
              <a:lnSpc>
                <a:spcPct val="115000"/>
              </a:lnSpc>
              <a:spcBef>
                <a:spcPts val="0"/>
              </a:spcBef>
              <a:spcAft>
                <a:spcPts val="0"/>
              </a:spcAft>
              <a:buClr>
                <a:schemeClr val="dk2"/>
              </a:buClr>
              <a:buSzPts val="1800"/>
              <a:buFont typeface="Arial"/>
              <a:buNone/>
            </a:pPr>
            <a:r>
              <a:rPr b="0" i="0" lang="en" sz="1400" u="none" cap="none" strike="noStrike">
                <a:solidFill>
                  <a:schemeClr val="dk1"/>
                </a:solidFill>
                <a:latin typeface="Lato"/>
                <a:ea typeface="Lato"/>
                <a:cs typeface="Lato"/>
                <a:sym typeface="Lato"/>
              </a:rPr>
              <a:t>Average Birth Year of </a:t>
            </a:r>
            <a:endParaRPr/>
          </a:p>
          <a:p>
            <a:pPr indent="0" lvl="0" marL="0" marR="0" rtl="0" algn="ctr">
              <a:lnSpc>
                <a:spcPct val="115000"/>
              </a:lnSpc>
              <a:spcBef>
                <a:spcPts val="0"/>
              </a:spcBef>
              <a:spcAft>
                <a:spcPts val="0"/>
              </a:spcAft>
              <a:buClr>
                <a:schemeClr val="dk2"/>
              </a:buClr>
              <a:buSzPts val="1800"/>
              <a:buFont typeface="Arial"/>
              <a:buNone/>
            </a:pPr>
            <a:r>
              <a:rPr b="0" i="0" lang="en" sz="1400" u="none" cap="none" strike="noStrike">
                <a:solidFill>
                  <a:schemeClr val="dk1"/>
                </a:solidFill>
                <a:latin typeface="Lato"/>
                <a:ea typeface="Lato"/>
                <a:cs typeface="Lato"/>
                <a:sym typeface="Lato"/>
              </a:rPr>
              <a:t>Group 2: 1975.598 </a:t>
            </a:r>
            <a:endParaRPr/>
          </a:p>
          <a:p>
            <a:pPr indent="0" lvl="0" marL="0" marR="0" rtl="0" algn="ctr">
              <a:lnSpc>
                <a:spcPct val="115000"/>
              </a:lnSpc>
              <a:spcBef>
                <a:spcPts val="0"/>
              </a:spcBef>
              <a:spcAft>
                <a:spcPts val="0"/>
              </a:spcAft>
              <a:buClr>
                <a:schemeClr val="dk2"/>
              </a:buClr>
              <a:buSzPts val="1800"/>
              <a:buFont typeface="Arial"/>
              <a:buNone/>
            </a:pPr>
            <a:r>
              <a:rPr b="0" i="0" lang="en" sz="1400" u="none" cap="none" strike="noStrike">
                <a:solidFill>
                  <a:schemeClr val="dk1"/>
                </a:solidFill>
                <a:latin typeface="Lato"/>
                <a:ea typeface="Lato"/>
                <a:cs typeface="Lato"/>
                <a:sym typeface="Lato"/>
              </a:rPr>
              <a:t>Group 4: 1974.9</a:t>
            </a:r>
            <a:endParaRPr/>
          </a:p>
          <a:p>
            <a:pPr indent="0" lvl="0" marL="0" marR="0" rtl="0" algn="ctr">
              <a:lnSpc>
                <a:spcPct val="115000"/>
              </a:lnSpc>
              <a:spcBef>
                <a:spcPts val="0"/>
              </a:spcBef>
              <a:spcAft>
                <a:spcPts val="0"/>
              </a:spcAft>
              <a:buClr>
                <a:schemeClr val="dk2"/>
              </a:buClr>
              <a:buSzPts val="1800"/>
              <a:buFont typeface="Arial"/>
              <a:buNone/>
            </a:pPr>
            <a:r>
              <a:t/>
            </a:r>
            <a:endParaRPr b="0" i="0" sz="1400" u="none" cap="none" strike="noStrike">
              <a:solidFill>
                <a:schemeClr val="dk1"/>
              </a:solidFill>
              <a:latin typeface="Lato"/>
              <a:ea typeface="Lato"/>
              <a:cs typeface="Lato"/>
              <a:sym typeface="Lato"/>
            </a:endParaRPr>
          </a:p>
          <a:p>
            <a:pPr indent="0" lvl="0" marL="0" marR="0" rtl="0" algn="ctr">
              <a:lnSpc>
                <a:spcPct val="115000"/>
              </a:lnSpc>
              <a:spcBef>
                <a:spcPts val="0"/>
              </a:spcBef>
              <a:spcAft>
                <a:spcPts val="0"/>
              </a:spcAft>
              <a:buClr>
                <a:schemeClr val="dk2"/>
              </a:buClr>
              <a:buSzPts val="1800"/>
              <a:buFont typeface="Arial"/>
              <a:buNone/>
            </a:pPr>
            <a:r>
              <a:rPr b="0" i="0" lang="en" sz="1400" u="none" cap="none" strike="noStrike">
                <a:solidFill>
                  <a:schemeClr val="dk1"/>
                </a:solidFill>
                <a:latin typeface="Lato"/>
                <a:ea typeface="Lato"/>
                <a:cs typeface="Lato"/>
                <a:sym typeface="Lato"/>
              </a:rPr>
              <a:t>Since groups were clustered by difference in trip duration and they seemed to have similar average birth years, there might not be a distinct association.</a:t>
            </a:r>
            <a:endParaRPr b="0" i="0" sz="1400" u="none" cap="none" strike="noStrike">
              <a:solidFill>
                <a:schemeClr val="dk1"/>
              </a:solidFill>
              <a:latin typeface="Lato"/>
              <a:ea typeface="Lato"/>
              <a:cs typeface="Lato"/>
              <a:sym typeface="Lato"/>
            </a:endParaRPr>
          </a:p>
          <a:p>
            <a:pPr indent="0" lvl="0" marL="0" marR="0" rtl="0" algn="ctr">
              <a:lnSpc>
                <a:spcPct val="115000"/>
              </a:lnSpc>
              <a:spcBef>
                <a:spcPts val="1600"/>
              </a:spcBef>
              <a:spcAft>
                <a:spcPts val="0"/>
              </a:spcAft>
              <a:buClr>
                <a:schemeClr val="dk2"/>
              </a:buClr>
              <a:buSzPts val="1800"/>
              <a:buFont typeface="Arial"/>
              <a:buNone/>
            </a:pPr>
            <a:r>
              <a:t/>
            </a:r>
            <a:endParaRPr b="0" i="0" sz="1400" u="none" cap="none" strike="noStrike">
              <a:solidFill>
                <a:schemeClr val="dk1"/>
              </a:solidFill>
              <a:latin typeface="Lato"/>
              <a:ea typeface="Lato"/>
              <a:cs typeface="Lato"/>
              <a:sym typeface="Lato"/>
            </a:endParaRPr>
          </a:p>
          <a:p>
            <a:pPr indent="0" lvl="0" marL="0" marR="0" rtl="0" algn="ctr">
              <a:lnSpc>
                <a:spcPct val="115000"/>
              </a:lnSpc>
              <a:spcBef>
                <a:spcPts val="1600"/>
              </a:spcBef>
              <a:spcAft>
                <a:spcPts val="0"/>
              </a:spcAft>
              <a:buClr>
                <a:schemeClr val="dk2"/>
              </a:buClr>
              <a:buSzPts val="1800"/>
              <a:buFont typeface="Arial"/>
              <a:buNone/>
            </a:pPr>
            <a:r>
              <a:t/>
            </a:r>
            <a:endParaRPr b="0" i="0" sz="1400" u="none" cap="none" strike="noStrike">
              <a:solidFill>
                <a:schemeClr val="dk1"/>
              </a:solidFill>
              <a:latin typeface="Lato"/>
              <a:ea typeface="Lato"/>
              <a:cs typeface="Lato"/>
              <a:sym typeface="Lato"/>
            </a:endParaRPr>
          </a:p>
          <a:p>
            <a:pPr indent="0" lvl="0" marL="0" marR="0" rtl="0" algn="ctr">
              <a:lnSpc>
                <a:spcPct val="115000"/>
              </a:lnSpc>
              <a:spcBef>
                <a:spcPts val="1600"/>
              </a:spcBef>
              <a:spcAft>
                <a:spcPts val="1600"/>
              </a:spcAft>
              <a:buClr>
                <a:schemeClr val="dk2"/>
              </a:buClr>
              <a:buSzPts val="1800"/>
              <a:buFont typeface="Arial"/>
              <a:buNone/>
            </a:pPr>
            <a:r>
              <a:t/>
            </a:r>
            <a:endParaRPr b="0" i="0" sz="1400" u="none" cap="none" strike="noStrike">
              <a:solidFill>
                <a:schemeClr val="dk1"/>
              </a:solidFill>
              <a:latin typeface="Lato"/>
              <a:ea typeface="Lato"/>
              <a:cs typeface="Lato"/>
              <a:sym typeface="Lato"/>
            </a:endParaRPr>
          </a:p>
        </p:txBody>
      </p:sp>
      <p:sp>
        <p:nvSpPr>
          <p:cNvPr id="139" name="Shape 139"/>
          <p:cNvSpPr txBox="1"/>
          <p:nvPr/>
        </p:nvSpPr>
        <p:spPr>
          <a:xfrm>
            <a:off x="277410" y="833078"/>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b="0" i="0" lang="en" sz="2000" u="none" cap="none" strike="noStrike">
                <a:solidFill>
                  <a:srgbClr val="00B0F0"/>
                </a:solidFill>
                <a:latin typeface="Lato"/>
                <a:ea typeface="Lato"/>
                <a:cs typeface="Lato"/>
                <a:sym typeface="Lato"/>
              </a:rPr>
              <a:t>2. No relation between Trip Duration and Age</a:t>
            </a:r>
            <a:endParaRPr b="0" i="0" sz="3200" u="none" cap="none" strike="noStrike">
              <a:solidFill>
                <a:srgbClr val="00B0F0"/>
              </a:solidFill>
              <a:latin typeface="Lato"/>
              <a:ea typeface="Lato"/>
              <a:cs typeface="Lato"/>
              <a:sym typeface="Lato"/>
            </a:endParaRPr>
          </a:p>
        </p:txBody>
      </p:sp>
      <p:pic>
        <p:nvPicPr>
          <p:cNvPr descr="Time And Date Clock icon" id="140" name="Shape 140"/>
          <p:cNvPicPr preferRelativeResize="0"/>
          <p:nvPr/>
        </p:nvPicPr>
        <p:blipFill rotWithShape="1">
          <a:blip r:embed="rId3">
            <a:alphaModFix/>
          </a:blip>
          <a:srcRect b="0" l="0" r="0" t="0"/>
          <a:stretch/>
        </p:blipFill>
        <p:spPr>
          <a:xfrm>
            <a:off x="3913346" y="3383280"/>
            <a:ext cx="1248728" cy="12487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idx="1" type="body"/>
          </p:nvPr>
        </p:nvSpPr>
        <p:spPr>
          <a:xfrm>
            <a:off x="-358860" y="1350595"/>
            <a:ext cx="3865800" cy="273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chemeClr val="dk2"/>
              </a:buClr>
              <a:buSzPts val="18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400" u="none" cap="none" strike="noStrike">
              <a:solidFill>
                <a:schemeClr val="dk1"/>
              </a:solidFill>
              <a:latin typeface="Arial"/>
              <a:ea typeface="Arial"/>
              <a:cs typeface="Arial"/>
              <a:sym typeface="Arial"/>
            </a:endParaRPr>
          </a:p>
        </p:txBody>
      </p:sp>
      <p:pic>
        <p:nvPicPr>
          <p:cNvPr id="146" name="Shape 146"/>
          <p:cNvPicPr preferRelativeResize="0"/>
          <p:nvPr/>
        </p:nvPicPr>
        <p:blipFill rotWithShape="1">
          <a:blip r:embed="rId3">
            <a:alphaModFix/>
          </a:blip>
          <a:srcRect b="0" l="0" r="0" t="0"/>
          <a:stretch/>
        </p:blipFill>
        <p:spPr>
          <a:xfrm>
            <a:off x="1256940" y="916255"/>
            <a:ext cx="6630120" cy="4029125"/>
          </a:xfrm>
          <a:prstGeom prst="rect">
            <a:avLst/>
          </a:prstGeom>
          <a:noFill/>
          <a:ln>
            <a:noFill/>
          </a:ln>
        </p:spPr>
      </p:pic>
      <p:sp>
        <p:nvSpPr>
          <p:cNvPr id="147" name="Shape 147"/>
          <p:cNvSpPr txBox="1"/>
          <p:nvPr/>
        </p:nvSpPr>
        <p:spPr>
          <a:xfrm>
            <a:off x="311700" y="19352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b="0" i="0" lang="en" sz="2000" u="none" cap="none" strike="noStrike">
                <a:solidFill>
                  <a:srgbClr val="00B0F0"/>
                </a:solidFill>
                <a:latin typeface="Lato"/>
                <a:ea typeface="Lato"/>
                <a:cs typeface="Lato"/>
                <a:sym typeface="Lato"/>
              </a:rPr>
              <a:t>3. No relation between Trip Duration and Location</a:t>
            </a:r>
            <a:endParaRPr b="0" i="0" sz="3200" u="none" cap="none" strike="noStrike">
              <a:solidFill>
                <a:srgbClr val="00B0F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idx="1" type="body"/>
          </p:nvPr>
        </p:nvSpPr>
        <p:spPr>
          <a:xfrm>
            <a:off x="-358860" y="1350595"/>
            <a:ext cx="3865800" cy="273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chemeClr val="dk2"/>
              </a:buClr>
              <a:buSzPts val="18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400" u="none" cap="none" strike="noStrike">
              <a:solidFill>
                <a:schemeClr val="dk1"/>
              </a:solidFill>
              <a:latin typeface="Arial"/>
              <a:ea typeface="Arial"/>
              <a:cs typeface="Arial"/>
              <a:sym typeface="Arial"/>
            </a:endParaRPr>
          </a:p>
        </p:txBody>
      </p:sp>
      <p:sp>
        <p:nvSpPr>
          <p:cNvPr id="153" name="Shape 153"/>
          <p:cNvSpPr txBox="1"/>
          <p:nvPr/>
        </p:nvSpPr>
        <p:spPr>
          <a:xfrm>
            <a:off x="311700" y="19352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lang="en" sz="2000">
                <a:solidFill>
                  <a:srgbClr val="00B0F0"/>
                </a:solidFill>
                <a:latin typeface="Lato"/>
                <a:ea typeface="Lato"/>
                <a:cs typeface="Lato"/>
                <a:sym typeface="Lato"/>
              </a:rPr>
              <a:t>Distribution of Rides for understanding Consumer Segments</a:t>
            </a:r>
            <a:endParaRPr b="0" i="0" sz="3200" u="none" cap="none" strike="noStrike">
              <a:solidFill>
                <a:srgbClr val="00B0F0"/>
              </a:solidFill>
              <a:latin typeface="Lato"/>
              <a:ea typeface="Lato"/>
              <a:cs typeface="Lato"/>
              <a:sym typeface="Lato"/>
            </a:endParaRPr>
          </a:p>
        </p:txBody>
      </p:sp>
      <p:pic>
        <p:nvPicPr>
          <p:cNvPr id="154" name="Shape 154"/>
          <p:cNvPicPr preferRelativeResize="0"/>
          <p:nvPr/>
        </p:nvPicPr>
        <p:blipFill>
          <a:blip r:embed="rId3">
            <a:alphaModFix/>
          </a:blip>
          <a:stretch>
            <a:fillRect/>
          </a:stretch>
        </p:blipFill>
        <p:spPr>
          <a:xfrm>
            <a:off x="1926277" y="908850"/>
            <a:ext cx="5291450" cy="3975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idx="1" type="body"/>
          </p:nvPr>
        </p:nvSpPr>
        <p:spPr>
          <a:xfrm>
            <a:off x="3822640" y="1071588"/>
            <a:ext cx="5231700" cy="3000300"/>
          </a:xfrm>
          <a:prstGeom prst="rect">
            <a:avLst/>
          </a:prstGeom>
          <a:noFill/>
          <a:ln>
            <a:noFill/>
          </a:ln>
        </p:spPr>
        <p:txBody>
          <a:bodyPr anchorCtr="0" anchor="t" bIns="91425" lIns="91425" spcFirstLastPara="1" rIns="91425" wrap="square" tIns="91425">
            <a:noAutofit/>
          </a:bodyPr>
          <a:lstStyle/>
          <a:p>
            <a:pPr indent="0" lvl="0" marL="139700" marR="0" rtl="0" algn="l">
              <a:lnSpc>
                <a:spcPct val="115000"/>
              </a:lnSpc>
              <a:spcBef>
                <a:spcPts val="0"/>
              </a:spcBef>
              <a:spcAft>
                <a:spcPts val="0"/>
              </a:spcAft>
              <a:buClr>
                <a:schemeClr val="dk1"/>
              </a:buClr>
              <a:buSzPts val="1400"/>
              <a:buFont typeface="Arial"/>
              <a:buNone/>
            </a:pPr>
            <a:r>
              <a:rPr i="0" lang="en" sz="1600" u="none" cap="none" strike="noStrike">
                <a:solidFill>
                  <a:schemeClr val="dk2"/>
                </a:solidFill>
                <a:latin typeface="Lato"/>
                <a:ea typeface="Lato"/>
                <a:cs typeface="Lato"/>
                <a:sym typeface="Lato"/>
              </a:rPr>
              <a:t>Subscribers make shorter trips</a:t>
            </a:r>
            <a:r>
              <a:rPr i="0" lang="en" sz="1600" u="none" cap="none" strike="noStrike">
                <a:solidFill>
                  <a:schemeClr val="dk2"/>
                </a:solidFill>
                <a:latin typeface="Lato"/>
                <a:ea typeface="Lato"/>
                <a:cs typeface="Lato"/>
                <a:sym typeface="Lato"/>
              </a:rPr>
              <a:t> and</a:t>
            </a:r>
            <a:r>
              <a:rPr lang="en" sz="1600">
                <a:latin typeface="Lato"/>
                <a:ea typeface="Lato"/>
                <a:cs typeface="Lato"/>
                <a:sym typeface="Lato"/>
              </a:rPr>
              <a:t> they travel on weekdays more</a:t>
            </a:r>
            <a:r>
              <a:rPr i="0" lang="en" sz="1600" u="none" cap="none" strike="noStrike">
                <a:solidFill>
                  <a:schemeClr val="dk2"/>
                </a:solidFill>
                <a:latin typeface="Lato"/>
                <a:ea typeface="Lato"/>
                <a:cs typeface="Lato"/>
                <a:sym typeface="Lato"/>
              </a:rPr>
              <a:t>: pragmatic purposes, transitioning between other transport modes. </a:t>
            </a:r>
            <a:endParaRPr>
              <a:latin typeface="Lato"/>
              <a:ea typeface="Lato"/>
              <a:cs typeface="Lato"/>
              <a:sym typeface="Lato"/>
            </a:endParaRPr>
          </a:p>
          <a:p>
            <a:pPr indent="0" lvl="0" marL="139700" marR="0" rtl="0" algn="l">
              <a:lnSpc>
                <a:spcPct val="115000"/>
              </a:lnSpc>
              <a:spcBef>
                <a:spcPts val="0"/>
              </a:spcBef>
              <a:spcAft>
                <a:spcPts val="0"/>
              </a:spcAft>
              <a:buClr>
                <a:schemeClr val="dk1"/>
              </a:buClr>
              <a:buSzPts val="1400"/>
              <a:buFont typeface="Arial"/>
              <a:buNone/>
            </a:pPr>
            <a:r>
              <a:t/>
            </a:r>
            <a:endParaRPr i="0" sz="1600" u="none" cap="none" strike="noStrike">
              <a:solidFill>
                <a:schemeClr val="dk2"/>
              </a:solidFill>
              <a:latin typeface="Lato"/>
              <a:ea typeface="Lato"/>
              <a:cs typeface="Lato"/>
              <a:sym typeface="Lato"/>
            </a:endParaRPr>
          </a:p>
          <a:p>
            <a:pPr indent="0" lvl="0" marL="139700" marR="0" rtl="0" algn="l">
              <a:lnSpc>
                <a:spcPct val="115000"/>
              </a:lnSpc>
              <a:spcBef>
                <a:spcPts val="0"/>
              </a:spcBef>
              <a:spcAft>
                <a:spcPts val="0"/>
              </a:spcAft>
              <a:buClr>
                <a:schemeClr val="dk1"/>
              </a:buClr>
              <a:buSzPts val="1400"/>
              <a:buFont typeface="Arial"/>
              <a:buNone/>
            </a:pPr>
            <a:r>
              <a:rPr i="0" lang="en" sz="1600" u="none" cap="none" strike="noStrike">
                <a:solidFill>
                  <a:schemeClr val="dk2"/>
                </a:solidFill>
                <a:latin typeface="Lato"/>
                <a:ea typeface="Lato"/>
                <a:cs typeface="Lato"/>
                <a:sym typeface="Lato"/>
              </a:rPr>
              <a:t>Non-subscribers make longer trips and their proportion increases during weekends: might be tourists, would not want to pay for subscription.</a:t>
            </a:r>
            <a:endParaRPr>
              <a:latin typeface="Lato"/>
              <a:ea typeface="Lato"/>
              <a:cs typeface="Lato"/>
              <a:sym typeface="Lato"/>
            </a:endParaRPr>
          </a:p>
          <a:p>
            <a:pPr indent="0" lvl="0" marL="139700" marR="0" rtl="0" algn="l">
              <a:lnSpc>
                <a:spcPct val="115000"/>
              </a:lnSpc>
              <a:spcBef>
                <a:spcPts val="0"/>
              </a:spcBef>
              <a:spcAft>
                <a:spcPts val="0"/>
              </a:spcAft>
              <a:buClr>
                <a:schemeClr val="dk1"/>
              </a:buClr>
              <a:buSzPts val="1400"/>
              <a:buFont typeface="Arial"/>
              <a:buNone/>
            </a:pPr>
            <a:r>
              <a:t/>
            </a:r>
            <a:endParaRPr i="0" sz="1600" u="none" cap="none" strike="noStrike">
              <a:solidFill>
                <a:srgbClr val="00B0F0"/>
              </a:solidFill>
              <a:latin typeface="Lato"/>
              <a:ea typeface="Lato"/>
              <a:cs typeface="Lato"/>
              <a:sym typeface="Lato"/>
            </a:endParaRPr>
          </a:p>
          <a:p>
            <a:pPr indent="0" lvl="0" marL="139700" marR="0" rtl="0" algn="l">
              <a:lnSpc>
                <a:spcPct val="115000"/>
              </a:lnSpc>
              <a:spcBef>
                <a:spcPts val="0"/>
              </a:spcBef>
              <a:spcAft>
                <a:spcPts val="0"/>
              </a:spcAft>
              <a:buClr>
                <a:schemeClr val="dk1"/>
              </a:buClr>
              <a:buSzPts val="1400"/>
              <a:buFont typeface="Arial"/>
              <a:buNone/>
            </a:pPr>
            <a:r>
              <a:rPr b="1" i="0" lang="en" sz="1600" u="none" cap="none" strike="noStrike">
                <a:solidFill>
                  <a:schemeClr val="dk1"/>
                </a:solidFill>
                <a:latin typeface="Lato"/>
                <a:ea typeface="Lato"/>
                <a:cs typeface="Lato"/>
                <a:sym typeface="Lato"/>
              </a:rPr>
              <a:t>Citi Bikes should focus on understanding our consumer segments better. We should concentrate on discovering the purpose of different rides instead of the rider’s age and location to improve targeted advertising.</a:t>
            </a:r>
            <a:endParaRPr b="1" i="0" sz="1200" u="sng" cap="none" strike="noStrike">
              <a:solidFill>
                <a:schemeClr val="dk1"/>
              </a:solidFill>
              <a:latin typeface="Lato"/>
              <a:ea typeface="Lato"/>
              <a:cs typeface="Lato"/>
              <a:sym typeface="Lato"/>
            </a:endParaRPr>
          </a:p>
        </p:txBody>
      </p:sp>
      <p:sp>
        <p:nvSpPr>
          <p:cNvPr id="160" name="Shape 160"/>
          <p:cNvSpPr txBox="1"/>
          <p:nvPr/>
        </p:nvSpPr>
        <p:spPr>
          <a:xfrm>
            <a:off x="2115280" y="47617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Business Insights</a:t>
            </a:r>
            <a:endParaRPr b="0" i="0" sz="3600" u="none" cap="none" strike="noStrike">
              <a:solidFill>
                <a:srgbClr val="00B0F0"/>
              </a:solidFill>
              <a:latin typeface="Lato"/>
              <a:ea typeface="Lato"/>
              <a:cs typeface="Lato"/>
              <a:sym typeface="Lato"/>
            </a:endParaRPr>
          </a:p>
        </p:txBody>
      </p:sp>
      <p:pic>
        <p:nvPicPr>
          <p:cNvPr id="161" name="Shape 161"/>
          <p:cNvPicPr preferRelativeResize="0"/>
          <p:nvPr/>
        </p:nvPicPr>
        <p:blipFill>
          <a:blip r:embed="rId3">
            <a:alphaModFix/>
          </a:blip>
          <a:stretch>
            <a:fillRect/>
          </a:stretch>
        </p:blipFill>
        <p:spPr>
          <a:xfrm>
            <a:off x="0" y="0"/>
            <a:ext cx="35433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nvSpPr>
        <p:spPr>
          <a:xfrm>
            <a:off x="0" y="844619"/>
            <a:ext cx="914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chemeClr val="dk1"/>
                </a:solidFill>
                <a:latin typeface="Lato"/>
                <a:ea typeface="Lato"/>
                <a:cs typeface="Lato"/>
                <a:sym typeface="Lato"/>
              </a:rPr>
              <a:t>Exploring other effects on predicting Trip Duration</a:t>
            </a:r>
            <a:endParaRPr b="0" i="0" sz="2000" u="none" cap="none" strike="noStrike">
              <a:solidFill>
                <a:schemeClr val="dk1"/>
              </a:solidFill>
              <a:latin typeface="Lato"/>
              <a:ea typeface="Lato"/>
              <a:cs typeface="Lato"/>
              <a:sym typeface="Lato"/>
            </a:endParaRPr>
          </a:p>
        </p:txBody>
      </p:sp>
      <p:sp>
        <p:nvSpPr>
          <p:cNvPr id="167" name="Shape 167"/>
          <p:cNvSpPr txBox="1"/>
          <p:nvPr/>
        </p:nvSpPr>
        <p:spPr>
          <a:xfrm>
            <a:off x="311700" y="1417319"/>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b="0" i="0" lang="en" sz="2000" u="none" cap="none" strike="noStrike">
                <a:solidFill>
                  <a:srgbClr val="00B0F0"/>
                </a:solidFill>
                <a:latin typeface="Lato"/>
                <a:ea typeface="Lato"/>
                <a:cs typeface="Lato"/>
                <a:sym typeface="Lato"/>
              </a:rPr>
              <a:t>with panel data analysis</a:t>
            </a:r>
            <a:endParaRPr b="0" i="0" sz="3200" u="none" cap="none" strike="noStrike">
              <a:solidFill>
                <a:srgbClr val="00B0F0"/>
              </a:solidFill>
              <a:latin typeface="Lato"/>
              <a:ea typeface="Lato"/>
              <a:cs typeface="Lato"/>
              <a:sym typeface="Lato"/>
            </a:endParaRPr>
          </a:p>
        </p:txBody>
      </p:sp>
      <p:pic>
        <p:nvPicPr>
          <p:cNvPr descr="http://www.pngmart.com/files/1/Light-Bulb-PNG-Image.png" id="168" name="Shape 168"/>
          <p:cNvPicPr preferRelativeResize="0"/>
          <p:nvPr/>
        </p:nvPicPr>
        <p:blipFill rotWithShape="1">
          <a:blip r:embed="rId3">
            <a:alphaModFix/>
          </a:blip>
          <a:srcRect b="0" l="0" r="0" t="0"/>
          <a:stretch/>
        </p:blipFill>
        <p:spPr>
          <a:xfrm>
            <a:off x="1318260" y="1875719"/>
            <a:ext cx="2358389" cy="2358389"/>
          </a:xfrm>
          <a:prstGeom prst="rect">
            <a:avLst/>
          </a:prstGeom>
          <a:noFill/>
          <a:ln>
            <a:noFill/>
          </a:ln>
        </p:spPr>
      </p:pic>
      <p:sp>
        <p:nvSpPr>
          <p:cNvPr id="169" name="Shape 169"/>
          <p:cNvSpPr txBox="1"/>
          <p:nvPr/>
        </p:nvSpPr>
        <p:spPr>
          <a:xfrm>
            <a:off x="3448049" y="2496538"/>
            <a:ext cx="4213859"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600" u="none" cap="none" strike="noStrike">
                <a:solidFill>
                  <a:srgbClr val="00B0F0"/>
                </a:solidFill>
                <a:latin typeface="Lato"/>
                <a:ea typeface="Lato"/>
                <a:cs typeface="Lato"/>
                <a:sym typeface="Lato"/>
              </a:rPr>
              <a:t>Hypothesis</a:t>
            </a:r>
            <a:endParaRPr>
              <a:latin typeface="Lato"/>
              <a:ea typeface="Lato"/>
              <a:cs typeface="Lato"/>
              <a:sym typeface="Lato"/>
            </a:endParaRPr>
          </a:p>
          <a:p>
            <a:pPr indent="0" lvl="0" marL="0" marR="0" rtl="0" algn="l">
              <a:lnSpc>
                <a:spcPct val="100000"/>
              </a:lnSpc>
              <a:spcBef>
                <a:spcPts val="0"/>
              </a:spcBef>
              <a:spcAft>
                <a:spcPts val="0"/>
              </a:spcAft>
              <a:buNone/>
            </a:pPr>
            <a:r>
              <a:t/>
            </a:r>
            <a:endParaRPr i="0" sz="1600" u="none" cap="none" strike="noStrike">
              <a:solidFill>
                <a:srgbClr val="00B0F0"/>
              </a:solidFill>
              <a:latin typeface="Lato"/>
              <a:ea typeface="Lato"/>
              <a:cs typeface="Lato"/>
              <a:sym typeface="Lato"/>
            </a:endParaRPr>
          </a:p>
          <a:p>
            <a:pPr indent="0" lvl="0" marL="0" marR="0" rtl="0" algn="l">
              <a:lnSpc>
                <a:spcPct val="100000"/>
              </a:lnSpc>
              <a:spcBef>
                <a:spcPts val="0"/>
              </a:spcBef>
              <a:spcAft>
                <a:spcPts val="0"/>
              </a:spcAft>
              <a:buNone/>
            </a:pPr>
            <a:r>
              <a:rPr i="0" lang="en" sz="1600" u="none" cap="none" strike="noStrike">
                <a:solidFill>
                  <a:srgbClr val="000000"/>
                </a:solidFill>
                <a:latin typeface="Lato"/>
                <a:ea typeface="Lato"/>
                <a:cs typeface="Lato"/>
                <a:sym typeface="Lato"/>
              </a:rPr>
              <a:t>Is Trip Duration affected by age and the weather?</a:t>
            </a:r>
            <a:endParaRPr>
              <a:latin typeface="Lato"/>
              <a:ea typeface="Lato"/>
              <a:cs typeface="Lato"/>
              <a:sym typeface="Lato"/>
            </a:endParaRPr>
          </a:p>
          <a:p>
            <a:pPr indent="0" lvl="0" marL="0" marR="0" rtl="0" algn="l">
              <a:lnSpc>
                <a:spcPct val="100000"/>
              </a:lnSpc>
              <a:spcBef>
                <a:spcPts val="0"/>
              </a:spcBef>
              <a:spcAft>
                <a:spcPts val="0"/>
              </a:spcAft>
              <a:buNone/>
            </a:pPr>
            <a:r>
              <a:t/>
            </a:r>
            <a:endParaRPr i="0" sz="16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t/>
            </a:r>
            <a:endParaRPr i="0" sz="1600" u="none" cap="none" strike="noStrike">
              <a:solidFill>
                <a:srgbClr val="00000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746040" y="39930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Processing the data</a:t>
            </a:r>
            <a:endParaRPr/>
          </a:p>
        </p:txBody>
      </p:sp>
      <p:sp>
        <p:nvSpPr>
          <p:cNvPr id="175" name="Shape 175"/>
          <p:cNvSpPr txBox="1"/>
          <p:nvPr>
            <p:ph idx="1" type="body"/>
          </p:nvPr>
        </p:nvSpPr>
        <p:spPr>
          <a:xfrm>
            <a:off x="746040" y="1144854"/>
            <a:ext cx="5144220" cy="3731945"/>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7F7F7F"/>
              </a:buClr>
              <a:buSzPts val="1800"/>
              <a:buFont typeface="Lato"/>
              <a:buChar char="●"/>
            </a:pPr>
            <a:r>
              <a:rPr i="0" lang="en" sz="1400" u="none" cap="none" strike="noStrike">
                <a:solidFill>
                  <a:schemeClr val="dk2"/>
                </a:solidFill>
                <a:latin typeface="Lato"/>
                <a:ea typeface="Lato"/>
                <a:cs typeface="Lato"/>
                <a:sym typeface="Lato"/>
              </a:rPr>
              <a:t>Took averages by Start Station IDs across months</a:t>
            </a:r>
            <a:endParaRPr>
              <a:latin typeface="Lato"/>
              <a:ea typeface="Lato"/>
              <a:cs typeface="Lato"/>
              <a:sym typeface="Lato"/>
            </a:endParaRPr>
          </a:p>
          <a:p>
            <a:pPr indent="-342900" lvl="0" marL="457200" marR="0" rtl="0" algn="l">
              <a:lnSpc>
                <a:spcPct val="115000"/>
              </a:lnSpc>
              <a:spcBef>
                <a:spcPts val="0"/>
              </a:spcBef>
              <a:spcAft>
                <a:spcPts val="0"/>
              </a:spcAft>
              <a:buClr>
                <a:srgbClr val="7F7F7F"/>
              </a:buClr>
              <a:buSzPts val="1800"/>
              <a:buFont typeface="Lato"/>
              <a:buChar char="●"/>
            </a:pPr>
            <a:r>
              <a:rPr i="0" lang="en" sz="1400" u="none" cap="none" strike="noStrike">
                <a:solidFill>
                  <a:schemeClr val="dk2"/>
                </a:solidFill>
                <a:latin typeface="Lato"/>
                <a:ea typeface="Lato"/>
                <a:cs typeface="Lato"/>
                <a:sym typeface="Lato"/>
              </a:rPr>
              <a:t>Converted the scale of Duration from seconds to minutes</a:t>
            </a:r>
            <a:endParaRPr>
              <a:latin typeface="Lato"/>
              <a:ea typeface="Lato"/>
              <a:cs typeface="Lato"/>
              <a:sym typeface="Lato"/>
            </a:endParaRPr>
          </a:p>
          <a:p>
            <a:pPr indent="-342900" lvl="0" marL="457200" marR="0" rtl="0" algn="l">
              <a:lnSpc>
                <a:spcPct val="115000"/>
              </a:lnSpc>
              <a:spcBef>
                <a:spcPts val="0"/>
              </a:spcBef>
              <a:spcAft>
                <a:spcPts val="0"/>
              </a:spcAft>
              <a:buClr>
                <a:srgbClr val="777777"/>
              </a:buClr>
              <a:buSzPts val="1800"/>
              <a:buFont typeface="Lato"/>
              <a:buChar char="●"/>
            </a:pPr>
            <a:r>
              <a:rPr i="0" lang="en" sz="1400" u="none" cap="none" strike="noStrike">
                <a:solidFill>
                  <a:schemeClr val="dk2"/>
                </a:solidFill>
                <a:latin typeface="Lato"/>
                <a:ea typeface="Lato"/>
                <a:cs typeface="Lato"/>
                <a:sym typeface="Lato"/>
              </a:rPr>
              <a:t>Filtered out only the data from Subscribers</a:t>
            </a:r>
            <a:endParaRPr>
              <a:latin typeface="Lato"/>
              <a:ea typeface="Lato"/>
              <a:cs typeface="Lato"/>
              <a:sym typeface="Lato"/>
            </a:endParaRPr>
          </a:p>
          <a:p>
            <a:pPr indent="-342900" lvl="0" marL="457200" marR="0" rtl="0" algn="l">
              <a:lnSpc>
                <a:spcPct val="115000"/>
              </a:lnSpc>
              <a:spcBef>
                <a:spcPts val="0"/>
              </a:spcBef>
              <a:spcAft>
                <a:spcPts val="0"/>
              </a:spcAft>
              <a:buClr>
                <a:srgbClr val="7F7F7F"/>
              </a:buClr>
              <a:buSzPts val="1800"/>
              <a:buFont typeface="Lato"/>
              <a:buChar char="●"/>
            </a:pPr>
            <a:r>
              <a:rPr i="0" lang="en" sz="1400" u="none" cap="none" strike="noStrike">
                <a:solidFill>
                  <a:schemeClr val="dk2"/>
                </a:solidFill>
                <a:latin typeface="Lato"/>
                <a:ea typeface="Lato"/>
                <a:cs typeface="Lato"/>
                <a:sym typeface="Lato"/>
              </a:rPr>
              <a:t>Converted riders’ Birth Date to Age</a:t>
            </a:r>
            <a:endParaRPr>
              <a:latin typeface="Lato"/>
              <a:ea typeface="Lato"/>
              <a:cs typeface="Lato"/>
              <a:sym typeface="Lato"/>
            </a:endParaRPr>
          </a:p>
          <a:p>
            <a:pPr indent="-342900" lvl="0" marL="457200" marR="0" rtl="0" algn="l">
              <a:lnSpc>
                <a:spcPct val="115000"/>
              </a:lnSpc>
              <a:spcBef>
                <a:spcPts val="0"/>
              </a:spcBef>
              <a:spcAft>
                <a:spcPts val="0"/>
              </a:spcAft>
              <a:buClr>
                <a:srgbClr val="7F7F7F"/>
              </a:buClr>
              <a:buSzPts val="1800"/>
              <a:buFont typeface="Lato"/>
              <a:buChar char="●"/>
            </a:pPr>
            <a:r>
              <a:rPr i="0" lang="en" sz="1400" u="none" cap="none" strike="noStrike">
                <a:solidFill>
                  <a:schemeClr val="dk2"/>
                </a:solidFill>
                <a:latin typeface="Lato"/>
                <a:ea typeface="Lato"/>
                <a:cs typeface="Lato"/>
                <a:sym typeface="Lato"/>
              </a:rPr>
              <a:t>Filled missing data with previous-known values</a:t>
            </a:r>
            <a:endParaRPr i="0" sz="1400" u="none" cap="none" strike="noStrike">
              <a:solidFill>
                <a:schemeClr val="dk2"/>
              </a:solidFill>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t/>
            </a:r>
            <a:endParaRPr i="0" sz="1400" u="none" cap="none" strike="noStrike">
              <a:solidFill>
                <a:schemeClr val="dk2"/>
              </a:solidFill>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rPr b="1" i="0" lang="en" sz="1400" u="none" cap="none" strike="noStrike">
                <a:solidFill>
                  <a:schemeClr val="dk2"/>
                </a:solidFill>
                <a:latin typeface="Lato"/>
                <a:ea typeface="Lato"/>
                <a:cs typeface="Lato"/>
                <a:sym typeface="Lato"/>
              </a:rPr>
              <a:t>DV:</a:t>
            </a:r>
            <a:r>
              <a:rPr i="0" lang="en" sz="1400" u="none" cap="none" strike="noStrike">
                <a:solidFill>
                  <a:schemeClr val="dk2"/>
                </a:solidFill>
                <a:latin typeface="Lato"/>
                <a:ea typeface="Lato"/>
                <a:cs typeface="Lato"/>
                <a:sym typeface="Lato"/>
              </a:rPr>
              <a:t> average duration in minutes per trip</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rPr b="1" i="0" lang="en" sz="1400" u="none" cap="none" strike="noStrike">
                <a:solidFill>
                  <a:schemeClr val="dk2"/>
                </a:solidFill>
                <a:latin typeface="Lato"/>
                <a:ea typeface="Lato"/>
                <a:cs typeface="Lato"/>
                <a:sym typeface="Lato"/>
              </a:rPr>
              <a:t>IVs:</a:t>
            </a:r>
            <a:r>
              <a:rPr i="0" lang="en" sz="1400" u="none" cap="none" strike="noStrike">
                <a:solidFill>
                  <a:schemeClr val="dk2"/>
                </a:solidFill>
                <a:latin typeface="Lato"/>
                <a:ea typeface="Lato"/>
                <a:cs typeface="Lato"/>
                <a:sym typeface="Lato"/>
              </a:rPr>
              <a:t> </a:t>
            </a:r>
            <a:endParaRPr>
              <a:latin typeface="Lato"/>
              <a:ea typeface="Lato"/>
              <a:cs typeface="Lato"/>
              <a:sym typeface="Lato"/>
            </a:endParaRPr>
          </a:p>
          <a:p>
            <a:pPr indent="-342900" lvl="0" marL="457200" marR="0" rtl="0" algn="l">
              <a:lnSpc>
                <a:spcPct val="115000"/>
              </a:lnSpc>
              <a:spcBef>
                <a:spcPts val="0"/>
              </a:spcBef>
              <a:spcAft>
                <a:spcPts val="0"/>
              </a:spcAft>
              <a:buClr>
                <a:schemeClr val="dk2"/>
              </a:buClr>
              <a:buSzPts val="1400"/>
              <a:buFont typeface="Lato"/>
              <a:buAutoNum type="arabicPeriod"/>
            </a:pPr>
            <a:r>
              <a:rPr i="0" lang="en" sz="1400" u="none" cap="none" strike="noStrike">
                <a:solidFill>
                  <a:schemeClr val="dk2"/>
                </a:solidFill>
                <a:latin typeface="Lato"/>
                <a:ea typeface="Lato"/>
                <a:cs typeface="Lato"/>
                <a:sym typeface="Lato"/>
              </a:rPr>
              <a:t>average rider’s age</a:t>
            </a:r>
            <a:endParaRPr>
              <a:latin typeface="Lato"/>
              <a:ea typeface="Lato"/>
              <a:cs typeface="Lato"/>
              <a:sym typeface="Lato"/>
            </a:endParaRPr>
          </a:p>
          <a:p>
            <a:pPr indent="-342900" lvl="0" marL="457200" marR="0" rtl="0" algn="l">
              <a:lnSpc>
                <a:spcPct val="115000"/>
              </a:lnSpc>
              <a:spcBef>
                <a:spcPts val="0"/>
              </a:spcBef>
              <a:spcAft>
                <a:spcPts val="0"/>
              </a:spcAft>
              <a:buClr>
                <a:schemeClr val="dk2"/>
              </a:buClr>
              <a:buSzPts val="1400"/>
              <a:buFont typeface="Lato"/>
              <a:buAutoNum type="arabicPeriod"/>
            </a:pPr>
            <a:r>
              <a:rPr i="0" lang="en" sz="1400" u="none" cap="none" strike="noStrike">
                <a:solidFill>
                  <a:schemeClr val="dk2"/>
                </a:solidFill>
                <a:latin typeface="Lato"/>
                <a:ea typeface="Lato"/>
                <a:cs typeface="Lato"/>
                <a:sym typeface="Lato"/>
              </a:rPr>
              <a:t>average daily precipitation (inches)</a:t>
            </a:r>
            <a:endParaRPr>
              <a:latin typeface="Lato"/>
              <a:ea typeface="Lato"/>
              <a:cs typeface="Lato"/>
              <a:sym typeface="Lato"/>
            </a:endParaRPr>
          </a:p>
          <a:p>
            <a:pPr indent="-342900" lvl="0" marL="457200" marR="0" rtl="0" algn="l">
              <a:lnSpc>
                <a:spcPct val="115000"/>
              </a:lnSpc>
              <a:spcBef>
                <a:spcPts val="0"/>
              </a:spcBef>
              <a:spcAft>
                <a:spcPts val="0"/>
              </a:spcAft>
              <a:buClr>
                <a:schemeClr val="dk2"/>
              </a:buClr>
              <a:buSzPts val="1400"/>
              <a:buFont typeface="Lato"/>
              <a:buAutoNum type="arabicPeriod"/>
            </a:pPr>
            <a:r>
              <a:rPr i="0" lang="en" sz="1400" u="none" cap="none" strike="noStrike">
                <a:solidFill>
                  <a:schemeClr val="dk2"/>
                </a:solidFill>
                <a:latin typeface="Lato"/>
                <a:ea typeface="Lato"/>
                <a:cs typeface="Lato"/>
                <a:sym typeface="Lato"/>
              </a:rPr>
              <a:t>average daily snow depth (inches)</a:t>
            </a:r>
            <a:endParaRPr>
              <a:latin typeface="Lato"/>
              <a:ea typeface="Lato"/>
              <a:cs typeface="Lato"/>
              <a:sym typeface="Lato"/>
            </a:endParaRPr>
          </a:p>
          <a:p>
            <a:pPr indent="-342900" lvl="0" marL="457200" marR="0" rtl="0" algn="l">
              <a:lnSpc>
                <a:spcPct val="115000"/>
              </a:lnSpc>
              <a:spcBef>
                <a:spcPts val="0"/>
              </a:spcBef>
              <a:spcAft>
                <a:spcPts val="0"/>
              </a:spcAft>
              <a:buClr>
                <a:schemeClr val="dk2"/>
              </a:buClr>
              <a:buSzPts val="1400"/>
              <a:buFont typeface="Lato"/>
              <a:buAutoNum type="arabicPeriod"/>
            </a:pPr>
            <a:r>
              <a:rPr i="0" lang="en" sz="1400" u="none" cap="none" strike="noStrike">
                <a:solidFill>
                  <a:schemeClr val="dk2"/>
                </a:solidFill>
                <a:latin typeface="Lato"/>
                <a:ea typeface="Lato"/>
                <a:cs typeface="Lato"/>
                <a:sym typeface="Lato"/>
              </a:rPr>
              <a:t>average daily maximum temperature</a:t>
            </a:r>
            <a:endParaRPr>
              <a:latin typeface="Lato"/>
              <a:ea typeface="Lato"/>
              <a:cs typeface="Lato"/>
              <a:sym typeface="Lato"/>
            </a:endParaRPr>
          </a:p>
          <a:p>
            <a:pPr indent="-342900" lvl="0" marL="457200" marR="0" rtl="0" algn="l">
              <a:lnSpc>
                <a:spcPct val="115000"/>
              </a:lnSpc>
              <a:spcBef>
                <a:spcPts val="0"/>
              </a:spcBef>
              <a:spcAft>
                <a:spcPts val="0"/>
              </a:spcAft>
              <a:buClr>
                <a:schemeClr val="dk2"/>
              </a:buClr>
              <a:buSzPts val="1400"/>
              <a:buFont typeface="Lato"/>
              <a:buAutoNum type="arabicPeriod"/>
            </a:pPr>
            <a:r>
              <a:rPr i="0" lang="en" sz="1400" u="none" cap="none" strike="noStrike">
                <a:solidFill>
                  <a:schemeClr val="dk2"/>
                </a:solidFill>
                <a:latin typeface="Lato"/>
                <a:ea typeface="Lato"/>
                <a:cs typeface="Lato"/>
                <a:sym typeface="Lato"/>
              </a:rPr>
              <a:t>average daily wind speed (m/s).</a:t>
            </a:r>
            <a:endParaRPr>
              <a:latin typeface="Lato"/>
              <a:ea typeface="Lato"/>
              <a:cs typeface="Lato"/>
              <a:sym typeface="Lato"/>
            </a:endParaRPr>
          </a:p>
        </p:txBody>
      </p:sp>
      <p:pic>
        <p:nvPicPr>
          <p:cNvPr descr="5 Advantages of Data Cleansing" id="176" name="Shape 176"/>
          <p:cNvPicPr preferRelativeResize="0"/>
          <p:nvPr/>
        </p:nvPicPr>
        <p:blipFill rotWithShape="1">
          <a:blip r:embed="rId3">
            <a:alphaModFix/>
          </a:blip>
          <a:srcRect b="0" l="0" r="0" t="0"/>
          <a:stretch/>
        </p:blipFill>
        <p:spPr>
          <a:xfrm>
            <a:off x="5265420" y="2173433"/>
            <a:ext cx="2970848" cy="21432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57456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Heterogeneity across Stations</a:t>
            </a:r>
            <a:endParaRPr/>
          </a:p>
        </p:txBody>
      </p:sp>
      <p:pic>
        <p:nvPicPr>
          <p:cNvPr descr="https://lh3.googleusercontent.com/UCGTIENTfbViXGh-KESMxB2jwItVATAAlGOjHAhkFHauQvzo4-HoEHLgD9awfEy89qBU6IOBZPGtxooVjolazbGpJ2PwhIvAymg-CFlNV8Tf83wJXm8ke6yaKwE7_6JQjkxmW1tz" id="182" name="Shape 182"/>
          <p:cNvPicPr preferRelativeResize="0"/>
          <p:nvPr/>
        </p:nvPicPr>
        <p:blipFill rotWithShape="1">
          <a:blip r:embed="rId3">
            <a:alphaModFix/>
          </a:blip>
          <a:srcRect b="0" l="0" r="0" t="0"/>
          <a:stretch/>
        </p:blipFill>
        <p:spPr>
          <a:xfrm>
            <a:off x="1011937" y="1345385"/>
            <a:ext cx="7120126" cy="34137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idx="1" type="body"/>
          </p:nvPr>
        </p:nvSpPr>
        <p:spPr>
          <a:xfrm>
            <a:off x="517800" y="1152475"/>
            <a:ext cx="81084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i="0" lang="en" sz="1800" u="none" cap="none" strike="noStrike">
                <a:solidFill>
                  <a:schemeClr val="dk2"/>
                </a:solidFill>
                <a:latin typeface="Lato"/>
                <a:ea typeface="Lato"/>
                <a:cs typeface="Lato"/>
                <a:sym typeface="Lato"/>
              </a:rPr>
              <a:t>Segment the data into cross-sectional units (</a:t>
            </a:r>
            <a:r>
              <a:rPr i="0" lang="en" sz="1800" u="none" cap="none" strike="noStrike">
                <a:solidFill>
                  <a:srgbClr val="0070C0"/>
                </a:solidFill>
                <a:latin typeface="Lato"/>
                <a:ea typeface="Lato"/>
                <a:cs typeface="Lato"/>
                <a:sym typeface="Lato"/>
              </a:rPr>
              <a:t>333 unique Bike Stations</a:t>
            </a:r>
            <a:r>
              <a:rPr i="0" lang="en" sz="1800" u="none" cap="none" strike="noStrike">
                <a:solidFill>
                  <a:schemeClr val="dk2"/>
                </a:solidFill>
                <a:latin typeface="Lato"/>
                <a:ea typeface="Lato"/>
                <a:cs typeface="Lato"/>
                <a:sym typeface="Lato"/>
              </a:rPr>
              <a:t>) over a period of time (</a:t>
            </a:r>
            <a:r>
              <a:rPr i="0" lang="en" sz="1800" u="none" cap="none" strike="noStrike">
                <a:solidFill>
                  <a:srgbClr val="0070C0"/>
                </a:solidFill>
                <a:latin typeface="Lato"/>
                <a:ea typeface="Lato"/>
                <a:cs typeface="Lato"/>
                <a:sym typeface="Lato"/>
              </a:rPr>
              <a:t>24 months</a:t>
            </a:r>
            <a:r>
              <a:rPr i="0" lang="en" sz="1800" u="none" cap="none" strike="noStrike">
                <a:solidFill>
                  <a:schemeClr val="dk2"/>
                </a:solidFill>
                <a:latin typeface="Lato"/>
                <a:ea typeface="Lato"/>
                <a:cs typeface="Lato"/>
                <a:sym typeface="Lato"/>
              </a:rPr>
              <a:t>). </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t/>
            </a:r>
            <a:endParaRPr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i="0" lang="en" sz="1800" u="none" cap="none" strike="noStrike">
                <a:solidFill>
                  <a:schemeClr val="dk2"/>
                </a:solidFill>
                <a:latin typeface="Lato"/>
                <a:ea typeface="Lato"/>
                <a:cs typeface="Lato"/>
                <a:sym typeface="Lato"/>
              </a:rPr>
              <a:t>Panel data analysis is usually done on a </a:t>
            </a:r>
            <a:r>
              <a:rPr i="0" lang="en" sz="1800" u="none" cap="none" strike="noStrike">
                <a:solidFill>
                  <a:srgbClr val="0070C0"/>
                </a:solidFill>
                <a:latin typeface="Lato"/>
                <a:ea typeface="Lato"/>
                <a:cs typeface="Lato"/>
                <a:sym typeface="Lato"/>
              </a:rPr>
              <a:t>small number of observations over time </a:t>
            </a:r>
            <a:r>
              <a:rPr i="0" lang="en" sz="1800" u="none" cap="none" strike="noStrike">
                <a:solidFill>
                  <a:schemeClr val="dk2"/>
                </a:solidFill>
                <a:latin typeface="Lato"/>
                <a:ea typeface="Lato"/>
                <a:cs typeface="Lato"/>
                <a:sym typeface="Lato"/>
              </a:rPr>
              <a:t>on usually a </a:t>
            </a:r>
            <a:r>
              <a:rPr i="0" lang="en" sz="1800" u="none" cap="none" strike="noStrike">
                <a:solidFill>
                  <a:srgbClr val="0070C0"/>
                </a:solidFill>
                <a:latin typeface="Lato"/>
                <a:ea typeface="Lato"/>
                <a:cs typeface="Lato"/>
                <a:sym typeface="Lato"/>
              </a:rPr>
              <a:t>large number of cross-sectional units</a:t>
            </a:r>
            <a:r>
              <a:rPr i="0" lang="en" sz="1800" u="none" cap="none" strike="noStrike">
                <a:solidFill>
                  <a:schemeClr val="dk2"/>
                </a:solidFill>
                <a:latin typeface="Lato"/>
                <a:ea typeface="Lato"/>
                <a:cs typeface="Lato"/>
                <a:sym typeface="Lato"/>
              </a:rPr>
              <a:t>. </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t/>
            </a:r>
            <a:endParaRPr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i="0" lang="en" sz="1800" u="none" cap="none" strike="noStrike">
                <a:solidFill>
                  <a:schemeClr val="dk2"/>
                </a:solidFill>
                <a:latin typeface="Lato"/>
                <a:ea typeface="Lato"/>
                <a:cs typeface="Lato"/>
                <a:sym typeface="Lato"/>
              </a:rPr>
              <a:t>Can </a:t>
            </a:r>
            <a:r>
              <a:rPr i="0" lang="en" sz="1800" u="none" cap="none" strike="noStrike">
                <a:solidFill>
                  <a:srgbClr val="0070C0"/>
                </a:solidFill>
                <a:latin typeface="Lato"/>
                <a:ea typeface="Lato"/>
                <a:cs typeface="Lato"/>
                <a:sym typeface="Lato"/>
              </a:rPr>
              <a:t>account for unobserved factors</a:t>
            </a:r>
            <a:r>
              <a:rPr i="0" lang="en" sz="1800" u="none" cap="none" strike="noStrike">
                <a:solidFill>
                  <a:srgbClr val="00B0F0"/>
                </a:solidFill>
                <a:latin typeface="Lato"/>
                <a:ea typeface="Lato"/>
                <a:cs typeface="Lato"/>
                <a:sym typeface="Lato"/>
              </a:rPr>
              <a:t> </a:t>
            </a:r>
            <a:r>
              <a:rPr i="0" lang="en" sz="1800" u="none" cap="none" strike="noStrike">
                <a:solidFill>
                  <a:schemeClr val="dk2"/>
                </a:solidFill>
                <a:latin typeface="Lato"/>
                <a:ea typeface="Lato"/>
                <a:cs typeface="Lato"/>
                <a:sym typeface="Lato"/>
              </a:rPr>
              <a:t>that do not change over time</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rPr i="0" lang="en" sz="1800" u="none" cap="none" strike="noStrike">
                <a:solidFill>
                  <a:schemeClr val="dk2"/>
                </a:solidFill>
                <a:latin typeface="Lato"/>
                <a:ea typeface="Lato"/>
                <a:cs typeface="Lato"/>
                <a:sym typeface="Lato"/>
              </a:rPr>
              <a:t>	- how steep the location of the station is (whether it is on top of a hill) </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rPr i="0" lang="en" sz="1800" u="none" cap="none" strike="noStrike">
                <a:solidFill>
                  <a:schemeClr val="dk2"/>
                </a:solidFill>
                <a:latin typeface="Lato"/>
                <a:ea typeface="Lato"/>
                <a:cs typeface="Lato"/>
                <a:sym typeface="Lato"/>
              </a:rPr>
              <a:t>	- how crowded the area around the station is</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rPr i="0" lang="en" sz="1800" u="none" cap="none" strike="noStrike">
                <a:solidFill>
                  <a:schemeClr val="dk2"/>
                </a:solidFill>
                <a:latin typeface="Lato"/>
                <a:ea typeface="Lato"/>
                <a:cs typeface="Lato"/>
                <a:sym typeface="Lato"/>
              </a:rPr>
              <a:t>	- how many bents that are nearby </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br>
              <a:rPr i="0" lang="en" sz="1800" u="none" cap="none" strike="noStrike">
                <a:solidFill>
                  <a:schemeClr val="dk2"/>
                </a:solidFill>
                <a:latin typeface="Lato"/>
                <a:ea typeface="Lato"/>
                <a:cs typeface="Lato"/>
                <a:sym typeface="Lato"/>
              </a:rPr>
            </a:br>
            <a:endParaRPr i="0" sz="1800" u="none" cap="none" strike="noStrike">
              <a:solidFill>
                <a:schemeClr val="dk2"/>
              </a:solidFill>
              <a:latin typeface="Lato"/>
              <a:ea typeface="Lato"/>
              <a:cs typeface="Lato"/>
              <a:sym typeface="Lato"/>
            </a:endParaRPr>
          </a:p>
        </p:txBody>
      </p:sp>
      <p:sp>
        <p:nvSpPr>
          <p:cNvPr id="188" name="Shape 188"/>
          <p:cNvSpPr txBox="1"/>
          <p:nvPr>
            <p:ph type="title"/>
          </p:nvPr>
        </p:nvSpPr>
        <p:spPr>
          <a:xfrm>
            <a:off x="311700" y="33834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The </a:t>
            </a:r>
            <a:r>
              <a:rPr lang="en" sz="2400">
                <a:solidFill>
                  <a:srgbClr val="00B0F0"/>
                </a:solidFill>
                <a:latin typeface="Lato"/>
                <a:ea typeface="Lato"/>
                <a:cs typeface="Lato"/>
                <a:sym typeface="Lato"/>
              </a:rPr>
              <a:t>C</a:t>
            </a:r>
            <a:r>
              <a:rPr b="0" i="0" lang="en" sz="2400" u="none" cap="none" strike="noStrike">
                <a:solidFill>
                  <a:srgbClr val="00B0F0"/>
                </a:solidFill>
                <a:latin typeface="Lato"/>
                <a:ea typeface="Lato"/>
                <a:cs typeface="Lato"/>
                <a:sym typeface="Lato"/>
              </a:rPr>
              <a:t>ase for Panel Data Analysis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33834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Fixed Effects vs Random Effects</a:t>
            </a:r>
            <a:endParaRPr/>
          </a:p>
        </p:txBody>
      </p:sp>
      <p:sp>
        <p:nvSpPr>
          <p:cNvPr id="194" name="Shape 194"/>
          <p:cNvSpPr txBox="1"/>
          <p:nvPr/>
        </p:nvSpPr>
        <p:spPr>
          <a:xfrm>
            <a:off x="1407511" y="1188720"/>
            <a:ext cx="6328977"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Hausman Test</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data:  Duration ~ Age + Precipitation + SnowDepth + MaxTemp + WindSpeed</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chisq = 1.259, df = 5, </a:t>
            </a:r>
            <a:r>
              <a:rPr b="0" i="0" lang="en" sz="1400" u="none" cap="none" strike="noStrike">
                <a:solidFill>
                  <a:srgbClr val="0070C0"/>
                </a:solidFill>
                <a:latin typeface="Lato"/>
                <a:ea typeface="Lato"/>
                <a:cs typeface="Lato"/>
                <a:sym typeface="Lato"/>
              </a:rPr>
              <a:t>p-value = 0.9391</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alternative hypothesis: one model is inconsistent</a:t>
            </a:r>
            <a:endParaRPr/>
          </a:p>
          <a:p>
            <a:pPr indent="0" lvl="0" marL="0" marR="0" rtl="0" algn="l">
              <a:lnSpc>
                <a:spcPct val="100000"/>
              </a:lnSpc>
              <a:spcBef>
                <a:spcPts val="0"/>
              </a:spcBef>
              <a:spcAft>
                <a:spcPts val="0"/>
              </a:spcAft>
              <a:buNone/>
            </a:pPr>
            <a:br>
              <a:rPr b="0" i="0" lang="en" sz="1400" u="none" cap="none" strike="noStrike">
                <a:solidFill>
                  <a:srgbClr val="000000"/>
                </a:solidFill>
                <a:latin typeface="Lato"/>
                <a:ea typeface="Lato"/>
                <a:cs typeface="Lato"/>
                <a:sym typeface="Lato"/>
              </a:rPr>
            </a:br>
            <a:endParaRPr b="0" i="0" sz="1400" u="none" cap="none" strike="noStrike">
              <a:solidFill>
                <a:srgbClr val="000000"/>
              </a:solidFill>
              <a:latin typeface="Lato"/>
              <a:ea typeface="Lato"/>
              <a:cs typeface="Lato"/>
              <a:sym typeface="Lato"/>
            </a:endParaRPr>
          </a:p>
        </p:txBody>
      </p:sp>
      <p:sp>
        <p:nvSpPr>
          <p:cNvPr id="195" name="Shape 195"/>
          <p:cNvSpPr/>
          <p:nvPr/>
        </p:nvSpPr>
        <p:spPr>
          <a:xfrm>
            <a:off x="1348740" y="1120140"/>
            <a:ext cx="6233160" cy="1104900"/>
          </a:xfrm>
          <a:prstGeom prst="roundRect">
            <a:avLst>
              <a:gd fmla="val 16667" name="adj"/>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dk1"/>
              </a:solidFill>
              <a:latin typeface="Lato"/>
              <a:ea typeface="Lato"/>
              <a:cs typeface="Lato"/>
              <a:sym typeface="Lato"/>
            </a:endParaRPr>
          </a:p>
        </p:txBody>
      </p:sp>
      <p:sp>
        <p:nvSpPr>
          <p:cNvPr id="196" name="Shape 196"/>
          <p:cNvSpPr txBox="1"/>
          <p:nvPr/>
        </p:nvSpPr>
        <p:spPr>
          <a:xfrm>
            <a:off x="2693670" y="2434135"/>
            <a:ext cx="354330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070C0"/>
                </a:solidFill>
                <a:latin typeface="Lato"/>
                <a:ea typeface="Lato"/>
                <a:cs typeface="Lato"/>
                <a:sym typeface="Lato"/>
              </a:rPr>
              <a:t>p-value = 0.9391 &gt; 0.05. </a:t>
            </a:r>
            <a:endParaRPr/>
          </a:p>
          <a:p>
            <a:pPr indent="0" lvl="0" marL="0" marR="0" rtl="0" algn="ctr">
              <a:lnSpc>
                <a:spcPct val="100000"/>
              </a:lnSpc>
              <a:spcBef>
                <a:spcPts val="0"/>
              </a:spcBef>
              <a:spcAft>
                <a:spcPts val="0"/>
              </a:spcAft>
              <a:buNone/>
            </a:pPr>
            <a:r>
              <a:rPr b="0" i="0" lang="en" sz="1400" u="none" cap="none" strike="noStrike">
                <a:solidFill>
                  <a:srgbClr val="0070C0"/>
                </a:solidFill>
                <a:latin typeface="Lato"/>
                <a:ea typeface="Lato"/>
                <a:cs typeface="Lato"/>
                <a:sym typeface="Lato"/>
              </a:rPr>
              <a:t>Winner: Random Effects model</a:t>
            </a:r>
            <a:endParaRPr/>
          </a:p>
        </p:txBody>
      </p:sp>
      <p:sp>
        <p:nvSpPr>
          <p:cNvPr id="197" name="Shape 197"/>
          <p:cNvSpPr txBox="1"/>
          <p:nvPr/>
        </p:nvSpPr>
        <p:spPr>
          <a:xfrm>
            <a:off x="2509837" y="3155360"/>
            <a:ext cx="2801303" cy="18158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Random Effects model should be used when the unobserved factors (steepness, crowdedness) are uncorrelated with the independent variables (age, weather).</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198" name="Shape 198"/>
          <p:cNvSpPr txBox="1"/>
          <p:nvPr/>
        </p:nvSpPr>
        <p:spPr>
          <a:xfrm>
            <a:off x="5582603" y="3069125"/>
            <a:ext cx="1684020"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8000" u="none" cap="none" strike="noStrike">
                <a:solidFill>
                  <a:srgbClr val="000000"/>
                </a:solidFill>
                <a:latin typeface="Lato"/>
                <a:ea typeface="Lato"/>
                <a:cs typeface="Lato"/>
                <a:sym typeface="Lato"/>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Shape 61"/>
          <p:cNvPicPr preferRelativeResize="0"/>
          <p:nvPr/>
        </p:nvPicPr>
        <p:blipFill rotWithShape="1">
          <a:blip r:embed="rId3">
            <a:alphaModFix/>
          </a:blip>
          <a:srcRect b="42113" l="32303" r="11525" t="23417"/>
          <a:stretch/>
        </p:blipFill>
        <p:spPr>
          <a:xfrm>
            <a:off x="6954425" y="1519375"/>
            <a:ext cx="1434300" cy="1434000"/>
          </a:xfrm>
          <a:prstGeom prst="ellipse">
            <a:avLst/>
          </a:prstGeom>
          <a:noFill/>
          <a:ln>
            <a:noFill/>
          </a:ln>
        </p:spPr>
      </p:pic>
      <p:pic>
        <p:nvPicPr>
          <p:cNvPr id="62" name="Shape 62"/>
          <p:cNvPicPr preferRelativeResize="0"/>
          <p:nvPr/>
        </p:nvPicPr>
        <p:blipFill rotWithShape="1">
          <a:blip r:embed="rId4">
            <a:alphaModFix/>
          </a:blip>
          <a:srcRect b="0" l="0" r="0" t="0"/>
          <a:stretch/>
        </p:blipFill>
        <p:spPr>
          <a:xfrm>
            <a:off x="523775" y="1447900"/>
            <a:ext cx="1601401" cy="1576961"/>
          </a:xfrm>
          <a:prstGeom prst="rect">
            <a:avLst/>
          </a:prstGeom>
          <a:noFill/>
          <a:ln>
            <a:noFill/>
          </a:ln>
        </p:spPr>
      </p:pic>
      <p:pic>
        <p:nvPicPr>
          <p:cNvPr id="63" name="Shape 63"/>
          <p:cNvPicPr preferRelativeResize="0"/>
          <p:nvPr/>
        </p:nvPicPr>
        <p:blipFill rotWithShape="1">
          <a:blip r:embed="rId5">
            <a:alphaModFix/>
          </a:blip>
          <a:srcRect b="28856" l="0" r="34686" t="12541"/>
          <a:stretch/>
        </p:blipFill>
        <p:spPr>
          <a:xfrm>
            <a:off x="4863888" y="1519375"/>
            <a:ext cx="1434300" cy="1434000"/>
          </a:xfrm>
          <a:prstGeom prst="ellipse">
            <a:avLst/>
          </a:prstGeom>
          <a:noFill/>
          <a:ln>
            <a:noFill/>
          </a:ln>
        </p:spPr>
      </p:pic>
      <p:sp>
        <p:nvSpPr>
          <p:cNvPr id="64" name="Shape 64"/>
          <p:cNvSpPr txBox="1"/>
          <p:nvPr/>
        </p:nvSpPr>
        <p:spPr>
          <a:xfrm>
            <a:off x="2945488" y="3024850"/>
            <a:ext cx="9417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Jerald</a:t>
            </a:r>
            <a:endParaRPr b="0" i="0" sz="1400" u="none" cap="none" strike="noStrike">
              <a:solidFill>
                <a:srgbClr val="000000"/>
              </a:solidFill>
              <a:latin typeface="Arial"/>
              <a:ea typeface="Arial"/>
              <a:cs typeface="Arial"/>
              <a:sym typeface="Arial"/>
            </a:endParaRPr>
          </a:p>
        </p:txBody>
      </p:sp>
      <p:sp>
        <p:nvSpPr>
          <p:cNvPr id="65" name="Shape 65"/>
          <p:cNvSpPr txBox="1"/>
          <p:nvPr/>
        </p:nvSpPr>
        <p:spPr>
          <a:xfrm>
            <a:off x="4861700" y="2953375"/>
            <a:ext cx="16014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Desmond Chay</a:t>
            </a:r>
            <a:endParaRPr b="0" i="0" sz="1400" u="none" cap="none" strike="noStrike">
              <a:solidFill>
                <a:srgbClr val="000000"/>
              </a:solidFill>
              <a:latin typeface="Arial"/>
              <a:ea typeface="Arial"/>
              <a:cs typeface="Arial"/>
              <a:sym typeface="Arial"/>
            </a:endParaRPr>
          </a:p>
        </p:txBody>
      </p:sp>
      <p:sp>
        <p:nvSpPr>
          <p:cNvPr id="66" name="Shape 66"/>
          <p:cNvSpPr txBox="1"/>
          <p:nvPr/>
        </p:nvSpPr>
        <p:spPr>
          <a:xfrm>
            <a:off x="7262825" y="2953375"/>
            <a:ext cx="10659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James Liu </a:t>
            </a:r>
            <a:endParaRPr b="0" i="0" sz="1400" u="none" cap="none" strike="noStrike">
              <a:solidFill>
                <a:srgbClr val="000000"/>
              </a:solidFill>
              <a:latin typeface="Arial"/>
              <a:ea typeface="Arial"/>
              <a:cs typeface="Arial"/>
              <a:sym typeface="Arial"/>
            </a:endParaRPr>
          </a:p>
        </p:txBody>
      </p:sp>
      <p:sp>
        <p:nvSpPr>
          <p:cNvPr id="67" name="Shape 67"/>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a:t>
            </a:r>
            <a:endParaRPr/>
          </a:p>
        </p:txBody>
      </p:sp>
      <p:sp>
        <p:nvSpPr>
          <p:cNvPr id="68" name="Shape 68"/>
          <p:cNvSpPr/>
          <p:nvPr/>
        </p:nvSpPr>
        <p:spPr>
          <a:xfrm>
            <a:off x="1958300" y="3942513"/>
            <a:ext cx="4504800" cy="798900"/>
          </a:xfrm>
          <a:prstGeom prst="roundRect">
            <a:avLst>
              <a:gd fmla="val 16667" name="adj"/>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69" name="Shape 69"/>
          <p:cNvPicPr preferRelativeResize="0"/>
          <p:nvPr/>
        </p:nvPicPr>
        <p:blipFill rotWithShape="1">
          <a:blip r:embed="rId6">
            <a:alphaModFix/>
          </a:blip>
          <a:srcRect b="0" l="0" r="0" t="0"/>
          <a:stretch/>
        </p:blipFill>
        <p:spPr>
          <a:xfrm>
            <a:off x="6938856" y="3517694"/>
            <a:ext cx="1465446" cy="1465446"/>
          </a:xfrm>
          <a:prstGeom prst="rect">
            <a:avLst/>
          </a:prstGeom>
          <a:noFill/>
          <a:ln>
            <a:noFill/>
          </a:ln>
        </p:spPr>
      </p:pic>
      <p:sp>
        <p:nvSpPr>
          <p:cNvPr id="70" name="Shape 70"/>
          <p:cNvSpPr txBox="1"/>
          <p:nvPr/>
        </p:nvSpPr>
        <p:spPr>
          <a:xfrm>
            <a:off x="2633854" y="4157300"/>
            <a:ext cx="3153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800" u="none" cap="none" strike="noStrike">
                <a:solidFill>
                  <a:schemeClr val="dk1"/>
                </a:solidFill>
                <a:latin typeface="Lato"/>
                <a:ea typeface="Lato"/>
                <a:cs typeface="Lato"/>
                <a:sym typeface="Lato"/>
              </a:rPr>
              <a:t>Citi Bike’s Data Science Team</a:t>
            </a:r>
            <a:endParaRPr/>
          </a:p>
        </p:txBody>
      </p:sp>
      <p:sp>
        <p:nvSpPr>
          <p:cNvPr id="71" name="Shape 71"/>
          <p:cNvSpPr txBox="1"/>
          <p:nvPr/>
        </p:nvSpPr>
        <p:spPr>
          <a:xfrm>
            <a:off x="791525" y="3024850"/>
            <a:ext cx="10659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Jason Yip</a:t>
            </a:r>
            <a:endParaRPr b="0" i="0" sz="1400" u="none" cap="none" strike="noStrike">
              <a:solidFill>
                <a:srgbClr val="000000"/>
              </a:solidFill>
              <a:latin typeface="Arial"/>
              <a:ea typeface="Arial"/>
              <a:cs typeface="Arial"/>
              <a:sym typeface="Arial"/>
            </a:endParaRPr>
          </a:p>
        </p:txBody>
      </p:sp>
      <p:pic>
        <p:nvPicPr>
          <p:cNvPr id="72" name="Shape 72"/>
          <p:cNvPicPr preferRelativeResize="0"/>
          <p:nvPr/>
        </p:nvPicPr>
        <p:blipFill>
          <a:blip r:embed="rId7">
            <a:alphaModFix/>
          </a:blip>
          <a:stretch>
            <a:fillRect/>
          </a:stretch>
        </p:blipFill>
        <p:spPr>
          <a:xfrm>
            <a:off x="1497975" y="690550"/>
            <a:ext cx="2564000" cy="2564000"/>
          </a:xfrm>
          <a:prstGeom prst="rect">
            <a:avLst/>
          </a:prstGeom>
          <a:noFill/>
          <a:ln>
            <a:noFill/>
          </a:ln>
        </p:spPr>
      </p:pic>
      <p:pic>
        <p:nvPicPr>
          <p:cNvPr id="73" name="Shape 73"/>
          <p:cNvPicPr preferRelativeResize="0"/>
          <p:nvPr/>
        </p:nvPicPr>
        <p:blipFill>
          <a:blip r:embed="rId8">
            <a:alphaModFix/>
          </a:blip>
          <a:stretch>
            <a:fillRect/>
          </a:stretch>
        </p:blipFill>
        <p:spPr>
          <a:xfrm>
            <a:off x="2995149" y="300524"/>
            <a:ext cx="3153700" cy="8266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graphicFrame>
        <p:nvGraphicFramePr>
          <p:cNvPr id="203" name="Shape 203"/>
          <p:cNvGraphicFramePr/>
          <p:nvPr/>
        </p:nvGraphicFramePr>
        <p:xfrm>
          <a:off x="1524000" y="1048294"/>
          <a:ext cx="3000000" cy="3000000"/>
        </p:xfrm>
        <a:graphic>
          <a:graphicData uri="http://schemas.openxmlformats.org/drawingml/2006/table">
            <a:tbl>
              <a:tblPr>
                <a:noFill/>
                <a:tableStyleId>{069A570A-26E1-409C-9DE2-BDD7861FC1F8}</a:tableStyleId>
              </a:tblPr>
              <a:tblGrid>
                <a:gridCol w="1029650"/>
                <a:gridCol w="870425"/>
                <a:gridCol w="771350"/>
                <a:gridCol w="799650"/>
                <a:gridCol w="743050"/>
                <a:gridCol w="813825"/>
                <a:gridCol w="1125200"/>
              </a:tblGrid>
              <a:tr h="505850">
                <a:tc>
                  <a:txBody>
                    <a:bodyPr>
                      <a:noAutofit/>
                    </a:bodyPr>
                    <a:lstStyle/>
                    <a:p>
                      <a:pPr indent="0" lvl="0" marL="0" marR="0" rtl="0" algn="l">
                        <a:lnSpc>
                          <a:spcPct val="100000"/>
                        </a:lnSpc>
                        <a:spcBef>
                          <a:spcPts val="0"/>
                        </a:spcBef>
                        <a:spcAft>
                          <a:spcPts val="0"/>
                        </a:spcAft>
                        <a:buNone/>
                      </a:pPr>
                      <a:br>
                        <a:rPr lang="en" sz="1100" u="none" cap="none" strike="noStrike">
                          <a:latin typeface="Lato"/>
                          <a:ea typeface="Lato"/>
                          <a:cs typeface="Lato"/>
                          <a:sym typeface="Lato"/>
                        </a:rPr>
                      </a:b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Duration</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Age</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Precipitation</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SnowDepth</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1000" u="none" cap="none" strike="noStrike">
                          <a:solidFill>
                            <a:srgbClr val="00B0F0"/>
                          </a:solidFill>
                          <a:latin typeface="Lato"/>
                          <a:ea typeface="Lato"/>
                          <a:cs typeface="Lato"/>
                          <a:sym typeface="Lato"/>
                        </a:rPr>
                        <a:t>MaxTemp</a:t>
                      </a:r>
                      <a:endParaRPr b="0" sz="1400" u="none" cap="none" strike="noStrike">
                        <a:solidFill>
                          <a:srgbClr val="00B0F0"/>
                        </a:solidFill>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WindSpeed</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250">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Duration</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1.0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-0.11</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-0.015</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-0.029</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0.14</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-0.15</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250">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Age</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-0.11</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1.0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0.030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0.10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-0.21</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0.21</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250">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Precipitation</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-0.015</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0.030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1.0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0.10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-0.25</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0.29</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5250">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SnowDepth</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-0.029</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0.10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0.10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1.0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-0.61</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0.47</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3100">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MaxTemp</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0.14</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-0.21</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-0.25</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-0.61</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1.0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1" i="0" lang="en" sz="1050" u="none" cap="none" strike="noStrike">
                          <a:solidFill>
                            <a:srgbClr val="0070C0"/>
                          </a:solidFill>
                          <a:latin typeface="Lato"/>
                          <a:ea typeface="Lato"/>
                          <a:cs typeface="Lato"/>
                          <a:sym typeface="Lato"/>
                        </a:rPr>
                        <a:t>-0.92</a:t>
                      </a:r>
                      <a:endParaRPr sz="1050" u="none" cap="none" strike="noStrike">
                        <a:solidFill>
                          <a:srgbClr val="0070C0"/>
                        </a:solidFill>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3100">
                <a:tc>
                  <a:txBody>
                    <a:bodyPr>
                      <a:noAutofit/>
                    </a:bodyPr>
                    <a:lstStyle/>
                    <a:p>
                      <a:pPr indent="0" lvl="0" marL="0" marR="0" rtl="0" algn="l">
                        <a:lnSpc>
                          <a:spcPct val="100000"/>
                        </a:lnSpc>
                        <a:spcBef>
                          <a:spcPts val="0"/>
                        </a:spcBef>
                        <a:spcAft>
                          <a:spcPts val="0"/>
                        </a:spcAft>
                        <a:buNone/>
                      </a:pPr>
                      <a:r>
                        <a:rPr b="0" i="0" lang="en" sz="1000" u="none" cap="none" strike="noStrike">
                          <a:solidFill>
                            <a:srgbClr val="0070C0"/>
                          </a:solidFill>
                          <a:latin typeface="Lato"/>
                          <a:ea typeface="Lato"/>
                          <a:cs typeface="Lato"/>
                          <a:sym typeface="Lato"/>
                        </a:rPr>
                        <a:t>WindSpeed</a:t>
                      </a:r>
                      <a:endParaRPr b="0" sz="1400" u="none" cap="none" strike="noStrike">
                        <a:solidFill>
                          <a:srgbClr val="0070C0"/>
                        </a:solidFill>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-0.15</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0.21</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0.29</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0.47</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1" i="0" lang="en" sz="1050" u="none" cap="none" strike="noStrike">
                          <a:solidFill>
                            <a:srgbClr val="0070C0"/>
                          </a:solidFill>
                          <a:latin typeface="Lato"/>
                          <a:ea typeface="Lato"/>
                          <a:cs typeface="Lato"/>
                          <a:sym typeface="Lato"/>
                        </a:rPr>
                        <a:t>-0.92</a:t>
                      </a:r>
                      <a:endParaRPr sz="1050" u="none" cap="none" strike="noStrike">
                        <a:solidFill>
                          <a:srgbClr val="0070C0"/>
                        </a:solidFill>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None/>
                      </a:pPr>
                      <a:r>
                        <a:rPr b="0" i="0" lang="en" sz="800" u="none" cap="none" strike="noStrike">
                          <a:solidFill>
                            <a:srgbClr val="222222"/>
                          </a:solidFill>
                          <a:latin typeface="Lato"/>
                          <a:ea typeface="Lato"/>
                          <a:cs typeface="Lato"/>
                          <a:sym typeface="Lato"/>
                        </a:rPr>
                        <a:t>1.0</a:t>
                      </a:r>
                      <a:endParaRPr sz="1100" u="none" cap="none" strike="noStrike">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04" name="Shape 204"/>
          <p:cNvSpPr/>
          <p:nvPr/>
        </p:nvSpPr>
        <p:spPr>
          <a:xfrm>
            <a:off x="1440180" y="512297"/>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e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222222"/>
              </a:buClr>
              <a:buSzPts val="1000"/>
              <a:buFont typeface="Arial"/>
              <a:buNone/>
            </a:pPr>
            <a:r>
              <a:rPr b="1" i="0" lang="en" sz="1000" u="none" cap="none" strike="noStrike">
                <a:solidFill>
                  <a:srgbClr val="222222"/>
                </a:solidFill>
                <a:latin typeface="Times New Roman"/>
                <a:ea typeface="Times New Roman"/>
                <a:cs typeface="Times New Roman"/>
                <a:sym typeface="Times New Roman"/>
              </a:rPr>
              <a:t>Correlation matrix</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5" name="Shape 205"/>
          <p:cNvSpPr txBox="1"/>
          <p:nvPr>
            <p:ph type="title"/>
          </p:nvPr>
        </p:nvSpPr>
        <p:spPr>
          <a:xfrm>
            <a:off x="311700" y="225947"/>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Accounting for Multicollinearity</a:t>
            </a:r>
            <a:endParaRPr/>
          </a:p>
        </p:txBody>
      </p:sp>
      <p:sp>
        <p:nvSpPr>
          <p:cNvPr id="206" name="Shape 206"/>
          <p:cNvSpPr txBox="1"/>
          <p:nvPr/>
        </p:nvSpPr>
        <p:spPr>
          <a:xfrm>
            <a:off x="1524000" y="3305897"/>
            <a:ext cx="6416040"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Affects our ability to single out the effects of an individual variable.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High wind speeds associated with lower temperatures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extra information is redundant.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rPr b="0" i="0" lang="en" sz="1400" u="none" cap="none" strike="noStrike">
                <a:solidFill>
                  <a:srgbClr val="000000"/>
                </a:solidFill>
                <a:latin typeface="Lato"/>
                <a:ea typeface="Lato"/>
                <a:cs typeface="Lato"/>
                <a:sym typeface="Lato"/>
              </a:rPr>
              <a:t>WindSpeed (</a:t>
            </a:r>
            <a:r>
              <a:rPr b="0" baseline="30000" i="0" lang="en" sz="1400" u="none" cap="none" strike="noStrike">
                <a:solidFill>
                  <a:srgbClr val="000000"/>
                </a:solidFill>
                <a:latin typeface="Lato"/>
                <a:ea typeface="Lato"/>
                <a:cs typeface="Lato"/>
                <a:sym typeface="Lato"/>
              </a:rPr>
              <a:t>**</a:t>
            </a:r>
            <a:r>
              <a:rPr b="0" i="0" lang="en" sz="1400" u="none" cap="none" strike="noStrike">
                <a:solidFill>
                  <a:srgbClr val="000000"/>
                </a:solidFill>
                <a:latin typeface="Lato"/>
                <a:ea typeface="Lato"/>
                <a:cs typeface="Lato"/>
                <a:sym typeface="Lato"/>
              </a:rPr>
              <a:t>p&lt;0.05) is a less significant variable than MaxTemp (</a:t>
            </a:r>
            <a:r>
              <a:rPr b="0" baseline="30000" i="0" lang="en" sz="1400" u="none" cap="none" strike="noStrike">
                <a:solidFill>
                  <a:srgbClr val="000000"/>
                </a:solidFill>
                <a:latin typeface="Lato"/>
                <a:ea typeface="Lato"/>
                <a:cs typeface="Lato"/>
                <a:sym typeface="Lato"/>
              </a:rPr>
              <a:t>***</a:t>
            </a:r>
            <a:r>
              <a:rPr b="0" i="0" lang="en" sz="1400" u="none" cap="none" strike="noStrike">
                <a:solidFill>
                  <a:srgbClr val="000000"/>
                </a:solidFill>
                <a:latin typeface="Lato"/>
                <a:ea typeface="Lato"/>
                <a:cs typeface="Lato"/>
                <a:sym typeface="Lato"/>
              </a:rPr>
              <a:t>p&lt;0.01), we could drop it.</a:t>
            </a:r>
            <a:endParaRPr/>
          </a:p>
          <a:p>
            <a:pPr indent="0" lvl="0" marL="0" marR="0" rtl="0" algn="l">
              <a:lnSpc>
                <a:spcPct val="100000"/>
              </a:lnSpc>
              <a:spcBef>
                <a:spcPts val="0"/>
              </a:spcBef>
              <a:spcAft>
                <a:spcPts val="0"/>
              </a:spcAft>
              <a:buNone/>
            </a:pPr>
            <a:br>
              <a:rPr b="0" i="0" lang="en" sz="1400" u="none" cap="none" strike="noStrike">
                <a:solidFill>
                  <a:srgbClr val="000000"/>
                </a:solidFill>
                <a:latin typeface="Lato"/>
                <a:ea typeface="Lato"/>
                <a:cs typeface="Lato"/>
                <a:sym typeface="Lato"/>
              </a:rPr>
            </a:b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nvSpPr>
        <p:spPr>
          <a:xfrm>
            <a:off x="189780" y="389146"/>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Variance inflation factor (VIF)</a:t>
            </a:r>
            <a:endParaRPr/>
          </a:p>
        </p:txBody>
      </p:sp>
      <p:sp>
        <p:nvSpPr>
          <p:cNvPr id="212" name="Shape 212"/>
          <p:cNvSpPr txBox="1"/>
          <p:nvPr/>
        </p:nvSpPr>
        <p:spPr>
          <a:xfrm>
            <a:off x="4114800" y="2114550"/>
            <a:ext cx="65"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3" name="Shape 213"/>
          <p:cNvSpPr txBox="1"/>
          <p:nvPr/>
        </p:nvSpPr>
        <p:spPr>
          <a:xfrm>
            <a:off x="2918460" y="1287082"/>
            <a:ext cx="2529840" cy="407612"/>
          </a:xfrm>
          <a:prstGeom prst="rect">
            <a:avLst/>
          </a:prstGeom>
          <a:blipFill rotWithShape="1">
            <a:blip r:embed="rId3">
              <a:alphaModFix/>
            </a:blip>
            <a:stretch>
              <a:fillRect b="-14922" l="-2650" r="-26022" t="-298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14" name="Shape 214"/>
          <p:cNvSpPr txBox="1"/>
          <p:nvPr/>
        </p:nvSpPr>
        <p:spPr>
          <a:xfrm>
            <a:off x="2061210" y="2172742"/>
            <a:ext cx="4777740"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Lato"/>
                <a:ea typeface="Lato"/>
                <a:cs typeface="Lato"/>
                <a:sym typeface="Lato"/>
              </a:rPr>
              <a:t>Before </a:t>
            </a:r>
            <a:r>
              <a:rPr b="0" i="0" lang="en" sz="1200" u="none" cap="none" strike="noStrike">
                <a:solidFill>
                  <a:srgbClr val="000000"/>
                </a:solidFill>
                <a:latin typeface="Lato"/>
                <a:ea typeface="Lato"/>
                <a:cs typeface="Lato"/>
                <a:sym typeface="Lato"/>
              </a:rPr>
              <a:t>     Age         Precipitation  SnowDepth    MaxTemp    WindSpeed </a:t>
            </a:r>
            <a:endParaRPr/>
          </a:p>
          <a:p>
            <a:pPr indent="0" lvl="0" marL="0" marR="0" rtl="0" algn="l">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               1.181740      1.094342       1.723731       </a:t>
            </a:r>
            <a:r>
              <a:rPr b="0" i="0" lang="en" sz="1200" u="none" cap="none" strike="noStrike">
                <a:solidFill>
                  <a:srgbClr val="0070C0"/>
                </a:solidFill>
                <a:latin typeface="Lato"/>
                <a:ea typeface="Lato"/>
                <a:cs typeface="Lato"/>
                <a:sym typeface="Lato"/>
              </a:rPr>
              <a:t>8.304875 </a:t>
            </a:r>
            <a:r>
              <a:rPr b="0" i="0" lang="en" sz="1200" u="none" cap="none" strike="noStrike">
                <a:solidFill>
                  <a:srgbClr val="000000"/>
                </a:solidFill>
                <a:latin typeface="Lato"/>
                <a:ea typeface="Lato"/>
                <a:cs typeface="Lato"/>
                <a:sym typeface="Lato"/>
              </a:rPr>
              <a:t>     </a:t>
            </a:r>
            <a:r>
              <a:rPr b="0" i="0" lang="en" sz="1200" u="none" cap="none" strike="noStrike">
                <a:solidFill>
                  <a:srgbClr val="0070C0"/>
                </a:solidFill>
                <a:latin typeface="Lato"/>
                <a:ea typeface="Lato"/>
                <a:cs typeface="Lato"/>
                <a:sym typeface="Lato"/>
              </a:rPr>
              <a:t>6.778088</a:t>
            </a:r>
            <a:endParaRPr/>
          </a:p>
          <a:p>
            <a:pPr indent="0" lvl="0" marL="0" marR="0" rtl="0" algn="l">
              <a:lnSpc>
                <a:spcPct val="100000"/>
              </a:lnSpc>
              <a:spcBef>
                <a:spcPts val="0"/>
              </a:spcBef>
              <a:spcAft>
                <a:spcPts val="0"/>
              </a:spcAft>
              <a:buNone/>
            </a:pPr>
            <a:br>
              <a:rPr b="0" i="0" lang="en" sz="1200" u="none" cap="none" strike="noStrike">
                <a:solidFill>
                  <a:srgbClr val="000000"/>
                </a:solidFill>
                <a:latin typeface="Lato"/>
                <a:ea typeface="Lato"/>
                <a:cs typeface="Lato"/>
                <a:sym typeface="Lato"/>
              </a:rPr>
            </a:br>
            <a:r>
              <a:rPr b="1" i="0" lang="en" sz="1200" u="none" cap="none" strike="noStrike">
                <a:solidFill>
                  <a:srgbClr val="000000"/>
                </a:solidFill>
                <a:latin typeface="Lato"/>
                <a:ea typeface="Lato"/>
                <a:cs typeface="Lato"/>
                <a:sym typeface="Lato"/>
              </a:rPr>
              <a:t>After</a:t>
            </a:r>
            <a:r>
              <a:rPr b="0" i="0" lang="en" sz="1200" u="none" cap="none" strike="noStrike">
                <a:solidFill>
                  <a:srgbClr val="000000"/>
                </a:solidFill>
                <a:latin typeface="Lato"/>
                <a:ea typeface="Lato"/>
                <a:cs typeface="Lato"/>
                <a:sym typeface="Lato"/>
              </a:rPr>
              <a:t>         Age         Precipitation  SnowDepth    MaxTemp </a:t>
            </a:r>
            <a:endParaRPr/>
          </a:p>
          <a:p>
            <a:pPr indent="0" lvl="0" marL="0" marR="0" rtl="0" algn="l">
              <a:lnSpc>
                <a:spcPct val="100000"/>
              </a:lnSpc>
              <a:spcBef>
                <a:spcPts val="0"/>
              </a:spcBef>
              <a:spcAft>
                <a:spcPts val="0"/>
              </a:spcAft>
              <a:buNone/>
            </a:pPr>
            <a:r>
              <a:rPr b="0" i="0" lang="en" sz="1200" u="none" cap="none" strike="noStrike">
                <a:solidFill>
                  <a:srgbClr val="000000"/>
                </a:solidFill>
                <a:latin typeface="Lato"/>
                <a:ea typeface="Lato"/>
                <a:cs typeface="Lato"/>
                <a:sym typeface="Lato"/>
              </a:rPr>
              <a:t>              1.176431       1.074530       1.608169       </a:t>
            </a:r>
            <a:r>
              <a:rPr b="0" i="0" lang="en" sz="1200" u="none" cap="none" strike="noStrike">
                <a:solidFill>
                  <a:srgbClr val="0070C0"/>
                </a:solidFill>
                <a:latin typeface="Lato"/>
                <a:ea typeface="Lato"/>
                <a:cs typeface="Lato"/>
                <a:sym typeface="Lato"/>
              </a:rPr>
              <a:t>1.918919 </a:t>
            </a:r>
            <a:endParaRPr/>
          </a:p>
          <a:p>
            <a:pPr indent="0" lvl="0" marL="0" marR="0" rtl="0" algn="l">
              <a:lnSpc>
                <a:spcPct val="100000"/>
              </a:lnSpc>
              <a:spcBef>
                <a:spcPts val="0"/>
              </a:spcBef>
              <a:spcAft>
                <a:spcPts val="0"/>
              </a:spcAft>
              <a:buNone/>
            </a:pPr>
            <a:br>
              <a:rPr b="0" i="0" lang="en" sz="1200" u="none" cap="none" strike="noStrike">
                <a:solidFill>
                  <a:srgbClr val="000000"/>
                </a:solidFill>
                <a:latin typeface="Lato"/>
                <a:ea typeface="Lato"/>
                <a:cs typeface="Lato"/>
                <a:sym typeface="Lato"/>
              </a:rPr>
            </a:br>
            <a:endParaRPr b="0" i="0" sz="1200" u="none" cap="none" strike="noStrike">
              <a:solidFill>
                <a:srgbClr val="000000"/>
              </a:solidFill>
              <a:latin typeface="Lato"/>
              <a:ea typeface="Lato"/>
              <a:cs typeface="Lato"/>
              <a:sym typeface="Lato"/>
            </a:endParaRPr>
          </a:p>
        </p:txBody>
      </p:sp>
      <p:sp>
        <p:nvSpPr>
          <p:cNvPr id="215" name="Shape 215"/>
          <p:cNvSpPr txBox="1"/>
          <p:nvPr/>
        </p:nvSpPr>
        <p:spPr>
          <a:xfrm>
            <a:off x="1887855" y="3607350"/>
            <a:ext cx="5124450"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600" u="none" cap="none" strike="noStrike">
                <a:solidFill>
                  <a:srgbClr val="000000"/>
                </a:solidFill>
                <a:latin typeface="Lato"/>
                <a:ea typeface="Lato"/>
                <a:cs typeface="Lato"/>
                <a:sym typeface="Lato"/>
              </a:rPr>
              <a:t>VIF decreased significantly from before and suggests that multicollinearity does not distort the coefficients as much now.</a:t>
            </a:r>
            <a:endParaRPr/>
          </a:p>
        </p:txBody>
      </p:sp>
      <p:sp>
        <p:nvSpPr>
          <p:cNvPr id="216" name="Shape 216"/>
          <p:cNvSpPr/>
          <p:nvPr/>
        </p:nvSpPr>
        <p:spPr>
          <a:xfrm>
            <a:off x="1914525" y="3464285"/>
            <a:ext cx="5097780" cy="1143000"/>
          </a:xfrm>
          <a:prstGeom prst="roundRect">
            <a:avLst>
              <a:gd fmla="val 16667" name="adj"/>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dk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Regression Equation</a:t>
            </a:r>
            <a:endParaRPr/>
          </a:p>
        </p:txBody>
      </p:sp>
      <p:sp>
        <p:nvSpPr>
          <p:cNvPr id="222" name="Shape 222"/>
          <p:cNvSpPr txBox="1"/>
          <p:nvPr/>
        </p:nvSpPr>
        <p:spPr>
          <a:xfrm>
            <a:off x="403860" y="1538098"/>
            <a:ext cx="860370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70C0"/>
                </a:solidFill>
                <a:latin typeface="Lato"/>
                <a:ea typeface="Lato"/>
                <a:cs typeface="Lato"/>
                <a:sym typeface="Lato"/>
              </a:rPr>
              <a:t>Duration</a:t>
            </a:r>
            <a:r>
              <a:rPr b="0" i="0" lang="en" sz="1600" u="none" cap="none" strike="noStrike">
                <a:solidFill>
                  <a:srgbClr val="000000"/>
                </a:solidFill>
                <a:latin typeface="Lato"/>
                <a:ea typeface="Lato"/>
                <a:cs typeface="Lato"/>
                <a:sym typeface="Lato"/>
              </a:rPr>
              <a:t> = -0.126*</a:t>
            </a:r>
            <a:r>
              <a:rPr b="0" i="0" lang="en" sz="1600" u="none" cap="none" strike="noStrike">
                <a:solidFill>
                  <a:srgbClr val="0070C0"/>
                </a:solidFill>
                <a:latin typeface="Lato"/>
                <a:ea typeface="Lato"/>
                <a:cs typeface="Lato"/>
                <a:sym typeface="Lato"/>
              </a:rPr>
              <a:t>Age</a:t>
            </a:r>
            <a:r>
              <a:rPr b="0" i="0" lang="en" sz="1600" u="none" cap="none" strike="noStrike">
                <a:solidFill>
                  <a:srgbClr val="000000"/>
                </a:solidFill>
                <a:latin typeface="Lato"/>
                <a:ea typeface="Lato"/>
                <a:cs typeface="Lato"/>
                <a:sym typeface="Lato"/>
              </a:rPr>
              <a:t> + 2.16*</a:t>
            </a:r>
            <a:r>
              <a:rPr b="0" i="0" lang="en" sz="1600" u="none" cap="none" strike="noStrike">
                <a:solidFill>
                  <a:srgbClr val="0070C0"/>
                </a:solidFill>
                <a:latin typeface="Lato"/>
                <a:ea typeface="Lato"/>
                <a:cs typeface="Lato"/>
                <a:sym typeface="Lato"/>
              </a:rPr>
              <a:t>Precipitation</a:t>
            </a:r>
            <a:r>
              <a:rPr b="0" i="0" lang="en" sz="1600" u="none" cap="none" strike="noStrike">
                <a:solidFill>
                  <a:srgbClr val="000000"/>
                </a:solidFill>
                <a:latin typeface="Lato"/>
                <a:ea typeface="Lato"/>
                <a:cs typeface="Lato"/>
                <a:sym typeface="Lato"/>
              </a:rPr>
              <a:t> + 0.161*</a:t>
            </a:r>
            <a:r>
              <a:rPr b="0" i="0" lang="en" sz="1600" u="none" cap="none" strike="noStrike">
                <a:solidFill>
                  <a:srgbClr val="0070C0"/>
                </a:solidFill>
                <a:latin typeface="Lato"/>
                <a:ea typeface="Lato"/>
                <a:cs typeface="Lato"/>
                <a:sym typeface="Lato"/>
              </a:rPr>
              <a:t>SnowDepth</a:t>
            </a:r>
            <a:r>
              <a:rPr b="0" i="0" lang="en" sz="1600" u="none" cap="none" strike="noStrike">
                <a:solidFill>
                  <a:srgbClr val="000000"/>
                </a:solidFill>
                <a:latin typeface="Lato"/>
                <a:ea typeface="Lato"/>
                <a:cs typeface="Lato"/>
                <a:sym typeface="Lato"/>
              </a:rPr>
              <a:t> + 0.0521*</a:t>
            </a:r>
            <a:r>
              <a:rPr b="0" i="0" lang="en" sz="1600" u="none" cap="none" strike="noStrike">
                <a:solidFill>
                  <a:srgbClr val="0070C0"/>
                </a:solidFill>
                <a:latin typeface="Lato"/>
                <a:ea typeface="Lato"/>
                <a:cs typeface="Lato"/>
                <a:sym typeface="Lato"/>
              </a:rPr>
              <a:t>MaxTemp</a:t>
            </a:r>
            <a:r>
              <a:rPr b="0" i="0" lang="en" sz="1600" u="none" cap="none" strike="noStrike">
                <a:solidFill>
                  <a:srgbClr val="000000"/>
                </a:solidFill>
                <a:latin typeface="Lato"/>
                <a:ea typeface="Lato"/>
                <a:cs typeface="Lato"/>
                <a:sym typeface="Lato"/>
              </a:rPr>
              <a:t> + </a:t>
            </a:r>
            <a:r>
              <a:rPr b="0" i="0" lang="en" sz="1600" u="none" cap="none" strike="noStrike">
                <a:solidFill>
                  <a:srgbClr val="0070C0"/>
                </a:solidFill>
                <a:latin typeface="Lato"/>
                <a:ea typeface="Lato"/>
                <a:cs typeface="Lato"/>
                <a:sym typeface="Lato"/>
              </a:rPr>
              <a:t>14.5</a:t>
            </a:r>
            <a:endParaRPr/>
          </a:p>
        </p:txBody>
      </p:sp>
      <p:sp>
        <p:nvSpPr>
          <p:cNvPr id="223" name="Shape 223"/>
          <p:cNvSpPr txBox="1"/>
          <p:nvPr/>
        </p:nvSpPr>
        <p:spPr>
          <a:xfrm>
            <a:off x="2031450" y="2697480"/>
            <a:ext cx="5348520" cy="18158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400" u="none" cap="none" strike="noStrike">
                <a:solidFill>
                  <a:srgbClr val="000000"/>
                </a:solidFill>
                <a:latin typeface="Lato"/>
                <a:ea typeface="Lato"/>
                <a:cs typeface="Lato"/>
                <a:sym typeface="Lato"/>
              </a:rPr>
              <a:t>1 year ↑ in Age = 7.6s ↓ in Trip Duration</a:t>
            </a:r>
            <a:endParaRPr>
              <a:latin typeface="Lato"/>
              <a:ea typeface="Lato"/>
              <a:cs typeface="Lato"/>
              <a:sym typeface="Lato"/>
            </a:endParaRPr>
          </a:p>
          <a:p>
            <a:pPr indent="0" lvl="0" marL="0" marR="0" rtl="0" algn="l">
              <a:lnSpc>
                <a:spcPct val="100000"/>
              </a:lnSpc>
              <a:spcBef>
                <a:spcPts val="0"/>
              </a:spcBef>
              <a:spcAft>
                <a:spcPts val="0"/>
              </a:spcAft>
              <a:buNone/>
            </a:pPr>
            <a:r>
              <a:t/>
            </a:r>
            <a:endParaRPr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rPr i="0" lang="en" sz="1400" u="none" cap="none" strike="noStrike">
                <a:solidFill>
                  <a:srgbClr val="000000"/>
                </a:solidFill>
                <a:latin typeface="Lato"/>
                <a:ea typeface="Lato"/>
                <a:cs typeface="Lato"/>
                <a:sym typeface="Lato"/>
              </a:rPr>
              <a:t>1 inch ↑ in Daily Precipitation = 2.2min ↑ increase in Trip Duration </a:t>
            </a:r>
            <a:endParaRPr>
              <a:latin typeface="Lato"/>
              <a:ea typeface="Lato"/>
              <a:cs typeface="Lato"/>
              <a:sym typeface="Lato"/>
            </a:endParaRPr>
          </a:p>
          <a:p>
            <a:pPr indent="0" lvl="0" marL="0" marR="0" rtl="0" algn="l">
              <a:lnSpc>
                <a:spcPct val="100000"/>
              </a:lnSpc>
              <a:spcBef>
                <a:spcPts val="0"/>
              </a:spcBef>
              <a:spcAft>
                <a:spcPts val="0"/>
              </a:spcAft>
              <a:buNone/>
            </a:pPr>
            <a:r>
              <a:t/>
            </a:r>
            <a:endParaRPr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rPr i="0" lang="en" sz="1400" u="none" cap="none" strike="noStrike">
                <a:solidFill>
                  <a:srgbClr val="000000"/>
                </a:solidFill>
                <a:latin typeface="Lato"/>
                <a:ea typeface="Lato"/>
                <a:cs typeface="Lato"/>
                <a:sym typeface="Lato"/>
              </a:rPr>
              <a:t>1 inch ↑ in Daily Snow Depth = 9.6s ↑ in Trip Duration</a:t>
            </a:r>
            <a:endParaRPr>
              <a:latin typeface="Lato"/>
              <a:ea typeface="Lato"/>
              <a:cs typeface="Lato"/>
              <a:sym typeface="Lato"/>
            </a:endParaRPr>
          </a:p>
          <a:p>
            <a:pPr indent="0" lvl="0" marL="0" marR="0" rtl="0" algn="l">
              <a:lnSpc>
                <a:spcPct val="100000"/>
              </a:lnSpc>
              <a:spcBef>
                <a:spcPts val="0"/>
              </a:spcBef>
              <a:spcAft>
                <a:spcPts val="0"/>
              </a:spcAft>
              <a:buNone/>
            </a:pPr>
            <a:r>
              <a:t/>
            </a:r>
            <a:endParaRPr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None/>
            </a:pPr>
            <a:r>
              <a:rPr i="0" lang="en" sz="1400" u="none" cap="none" strike="noStrike">
                <a:solidFill>
                  <a:srgbClr val="000000"/>
                </a:solidFill>
                <a:latin typeface="Lato"/>
                <a:ea typeface="Lato"/>
                <a:cs typeface="Lato"/>
                <a:sym typeface="Lato"/>
              </a:rPr>
              <a:t>1F ↑ in Daily Max Temperature = 3.1s ↑ in Trip Duration</a:t>
            </a:r>
            <a:endParaRPr>
              <a:latin typeface="Lato"/>
              <a:ea typeface="Lato"/>
              <a:cs typeface="Lato"/>
              <a:sym typeface="Lato"/>
            </a:endParaRPr>
          </a:p>
          <a:p>
            <a:pPr indent="0" lvl="0" marL="0" marR="0" rtl="0" algn="l">
              <a:lnSpc>
                <a:spcPct val="100000"/>
              </a:lnSpc>
              <a:spcBef>
                <a:spcPts val="0"/>
              </a:spcBef>
              <a:spcAft>
                <a:spcPts val="0"/>
              </a:spcAft>
              <a:buNone/>
            </a:pPr>
            <a:r>
              <a:t/>
            </a:r>
            <a:endParaRPr i="0" sz="1400" u="none" cap="none" strike="noStrike">
              <a:solidFill>
                <a:srgbClr val="000000"/>
              </a:solidFill>
              <a:latin typeface="Lato"/>
              <a:ea typeface="Lato"/>
              <a:cs typeface="Lato"/>
              <a:sym typeface="Lato"/>
            </a:endParaRPr>
          </a:p>
        </p:txBody>
      </p:sp>
      <p:cxnSp>
        <p:nvCxnSpPr>
          <p:cNvPr id="224" name="Shape 224"/>
          <p:cNvCxnSpPr/>
          <p:nvPr/>
        </p:nvCxnSpPr>
        <p:spPr>
          <a:xfrm>
            <a:off x="1229510" y="2141156"/>
            <a:ext cx="6558130" cy="0"/>
          </a:xfrm>
          <a:prstGeom prst="straightConnector1">
            <a:avLst/>
          </a:prstGeom>
          <a:noFill/>
          <a:ln cap="flat" cmpd="sng" w="41275">
            <a:solidFill>
              <a:srgbClr val="00B0F0"/>
            </a:solidFill>
            <a:prstDash val="solid"/>
            <a:round/>
            <a:headEnd len="sm" w="sm" type="none"/>
            <a:tailEnd len="sm" w="sm" type="none"/>
          </a:ln>
        </p:spPr>
      </p:cxnSp>
      <p:sp>
        <p:nvSpPr>
          <p:cNvPr id="225" name="Shape 225"/>
          <p:cNvSpPr/>
          <p:nvPr/>
        </p:nvSpPr>
        <p:spPr>
          <a:xfrm>
            <a:off x="1464513" y="2697480"/>
            <a:ext cx="205740" cy="1554480"/>
          </a:xfrm>
          <a:prstGeom prst="leftBrace">
            <a:avLst>
              <a:gd fmla="val 8333" name="adj1"/>
              <a:gd fmla="val 50000" name="adj2"/>
            </a:avLst>
          </a:prstGeom>
          <a:noFill/>
          <a:ln cap="flat" cmpd="sng" w="381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Assumptions</a:t>
            </a:r>
            <a:endParaRPr/>
          </a:p>
        </p:txBody>
      </p:sp>
      <p:sp>
        <p:nvSpPr>
          <p:cNvPr id="231" name="Shape 231"/>
          <p:cNvSpPr txBox="1"/>
          <p:nvPr>
            <p:ph idx="1" type="body"/>
          </p:nvPr>
        </p:nvSpPr>
        <p:spPr>
          <a:xfrm>
            <a:off x="2383880" y="1301730"/>
            <a:ext cx="5136600" cy="3416400"/>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i="0" lang="en" sz="1800" u="none" cap="none" strike="noStrike">
                <a:solidFill>
                  <a:schemeClr val="dk2"/>
                </a:solidFill>
                <a:latin typeface="Lato"/>
                <a:ea typeface="Lato"/>
                <a:cs typeface="Lato"/>
                <a:sym typeface="Lato"/>
              </a:rPr>
              <a:t>The Panel Data model assumes a multi-linear relationship between the variables. </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t/>
            </a:r>
            <a:endParaRPr i="0" sz="1800" u="none" cap="none" strike="noStrike">
              <a:solidFill>
                <a:schemeClr val="dk2"/>
              </a:solidFill>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rPr i="0" lang="en" sz="1800" u="none" cap="none" strike="noStrike">
                <a:solidFill>
                  <a:schemeClr val="dk2"/>
                </a:solidFill>
                <a:latin typeface="Lato"/>
                <a:ea typeface="Lato"/>
                <a:cs typeface="Lato"/>
                <a:sym typeface="Lato"/>
              </a:rPr>
              <a:t>Other variables (purpose of trip) could affect trip duration, which was what we suggested.</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t/>
            </a:r>
            <a:endParaRPr i="0" sz="1800" u="none" cap="none" strike="noStrike">
              <a:solidFill>
                <a:schemeClr val="dk2"/>
              </a:solidFill>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rPr i="0" lang="en" sz="1800" u="none" cap="none" strike="noStrike">
                <a:solidFill>
                  <a:schemeClr val="dk2"/>
                </a:solidFill>
                <a:latin typeface="Lato"/>
                <a:ea typeface="Lato"/>
                <a:cs typeface="Lato"/>
                <a:sym typeface="Lato"/>
              </a:rPr>
              <a:t>The data is also aggregated and may also be subjected to sampling error.</a:t>
            </a:r>
            <a:endParaRPr>
              <a:latin typeface="Lato"/>
              <a:ea typeface="Lato"/>
              <a:cs typeface="Lato"/>
              <a:sym typeface="Lato"/>
            </a:endParaRPr>
          </a:p>
        </p:txBody>
      </p:sp>
      <p:sp>
        <p:nvSpPr>
          <p:cNvPr id="232" name="Shape 232"/>
          <p:cNvSpPr txBox="1"/>
          <p:nvPr/>
        </p:nvSpPr>
        <p:spPr>
          <a:xfrm>
            <a:off x="1801485" y="1301715"/>
            <a:ext cx="4572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4400" u="none" cap="none" strike="noStrike">
                <a:solidFill>
                  <a:srgbClr val="0070C0"/>
                </a:solidFill>
                <a:latin typeface="Overlock"/>
                <a:ea typeface="Overlock"/>
                <a:cs typeface="Overlock"/>
                <a:sym typeface="Overlock"/>
              </a:rPr>
              <a:t>1</a:t>
            </a:r>
            <a:endParaRPr/>
          </a:p>
        </p:txBody>
      </p:sp>
      <p:sp>
        <p:nvSpPr>
          <p:cNvPr id="233" name="Shape 233"/>
          <p:cNvSpPr txBox="1"/>
          <p:nvPr/>
        </p:nvSpPr>
        <p:spPr>
          <a:xfrm>
            <a:off x="1801475" y="2250389"/>
            <a:ext cx="4572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4400" u="none" cap="none" strike="noStrike">
                <a:solidFill>
                  <a:srgbClr val="0070C0"/>
                </a:solidFill>
                <a:latin typeface="Overlock"/>
                <a:ea typeface="Overlock"/>
                <a:cs typeface="Overlock"/>
                <a:sym typeface="Overlock"/>
              </a:rPr>
              <a:t>2</a:t>
            </a:r>
            <a:endParaRPr/>
          </a:p>
        </p:txBody>
      </p:sp>
      <p:sp>
        <p:nvSpPr>
          <p:cNvPr id="234" name="Shape 234"/>
          <p:cNvSpPr txBox="1"/>
          <p:nvPr/>
        </p:nvSpPr>
        <p:spPr>
          <a:xfrm>
            <a:off x="1801475" y="3199078"/>
            <a:ext cx="4572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4400" u="none" cap="none" strike="noStrike">
                <a:solidFill>
                  <a:srgbClr val="0070C0"/>
                </a:solidFill>
                <a:latin typeface="Overlock"/>
                <a:ea typeface="Overlock"/>
                <a:cs typeface="Overlock"/>
                <a:sym typeface="Overlock"/>
              </a:rPr>
              <a:t>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idx="1" type="body"/>
          </p:nvPr>
        </p:nvSpPr>
        <p:spPr>
          <a:xfrm>
            <a:off x="5169975" y="1408075"/>
            <a:ext cx="3441000" cy="3443100"/>
          </a:xfrm>
          <a:prstGeom prst="rect">
            <a:avLst/>
          </a:prstGeom>
          <a:noFill/>
          <a:ln>
            <a:noFill/>
          </a:ln>
        </p:spPr>
        <p:txBody>
          <a:bodyPr anchorCtr="0" anchor="t" bIns="91425" lIns="91425" spcFirstLastPara="1" rIns="91425" wrap="square" tIns="91425">
            <a:noAutofit/>
          </a:bodyPr>
          <a:lstStyle/>
          <a:p>
            <a:pPr indent="0" lvl="0" marL="139700" marR="0" rtl="0" algn="l">
              <a:lnSpc>
                <a:spcPct val="115000"/>
              </a:lnSpc>
              <a:spcBef>
                <a:spcPts val="0"/>
              </a:spcBef>
              <a:spcAft>
                <a:spcPts val="0"/>
              </a:spcAft>
              <a:buClr>
                <a:schemeClr val="dk1"/>
              </a:buClr>
              <a:buSzPts val="1400"/>
              <a:buFont typeface="Arial"/>
              <a:buNone/>
            </a:pPr>
            <a:r>
              <a:rPr i="0" lang="en" sz="1800" u="none" cap="none" strike="noStrike">
                <a:solidFill>
                  <a:schemeClr val="dk2"/>
                </a:solidFill>
                <a:latin typeface="Lato"/>
                <a:ea typeface="Lato"/>
                <a:cs typeface="Lato"/>
                <a:sym typeface="Lato"/>
              </a:rPr>
              <a:t>Prices of rides can be determined by trip duration. </a:t>
            </a:r>
            <a:endParaRPr>
              <a:latin typeface="Lato"/>
              <a:ea typeface="Lato"/>
              <a:cs typeface="Lato"/>
              <a:sym typeface="Lato"/>
            </a:endParaRPr>
          </a:p>
          <a:p>
            <a:pPr indent="0" lvl="0" marL="139700" marR="0" rtl="0" algn="l">
              <a:lnSpc>
                <a:spcPct val="115000"/>
              </a:lnSpc>
              <a:spcBef>
                <a:spcPts val="0"/>
              </a:spcBef>
              <a:spcAft>
                <a:spcPts val="0"/>
              </a:spcAft>
              <a:buClr>
                <a:schemeClr val="dk1"/>
              </a:buClr>
              <a:buSzPts val="1400"/>
              <a:buFont typeface="Arial"/>
              <a:buNone/>
            </a:pPr>
            <a:r>
              <a:t/>
            </a:r>
            <a:endParaRPr i="0" sz="1800" u="none" cap="none" strike="noStrike">
              <a:solidFill>
                <a:schemeClr val="dk2"/>
              </a:solidFill>
              <a:latin typeface="Lato"/>
              <a:ea typeface="Lato"/>
              <a:cs typeface="Lato"/>
              <a:sym typeface="Lato"/>
            </a:endParaRPr>
          </a:p>
          <a:p>
            <a:pPr indent="0" lvl="0" marL="139700" marR="0" rtl="0" algn="l">
              <a:lnSpc>
                <a:spcPct val="115000"/>
              </a:lnSpc>
              <a:spcBef>
                <a:spcPts val="0"/>
              </a:spcBef>
              <a:spcAft>
                <a:spcPts val="0"/>
              </a:spcAft>
              <a:buClr>
                <a:schemeClr val="dk1"/>
              </a:buClr>
              <a:buSzPts val="1400"/>
              <a:buFont typeface="Arial"/>
              <a:buNone/>
            </a:pPr>
            <a:r>
              <a:rPr i="0" lang="en" sz="1800" u="none" cap="none" strike="noStrike">
                <a:solidFill>
                  <a:schemeClr val="dk2"/>
                </a:solidFill>
                <a:latin typeface="Lato"/>
                <a:ea typeface="Lato"/>
                <a:cs typeface="Lato"/>
                <a:sym typeface="Lato"/>
              </a:rPr>
              <a:t>This could help Citi Bike with dynamic pricing and fine-tuning their algorithm for calculating price per unit duration based on daily weather conditions and the profile of their riders.</a:t>
            </a:r>
            <a:endParaRPr b="1" i="0" sz="1200" u="sng" cap="none" strike="noStrike">
              <a:solidFill>
                <a:schemeClr val="dk1"/>
              </a:solidFill>
              <a:latin typeface="Lato"/>
              <a:ea typeface="Lato"/>
              <a:cs typeface="Lato"/>
              <a:sym typeface="Lato"/>
            </a:endParaRPr>
          </a:p>
        </p:txBody>
      </p:sp>
      <p:sp>
        <p:nvSpPr>
          <p:cNvPr id="240" name="Shape 240"/>
          <p:cNvSpPr txBox="1"/>
          <p:nvPr/>
        </p:nvSpPr>
        <p:spPr>
          <a:xfrm>
            <a:off x="5614582" y="566025"/>
            <a:ext cx="2551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Business Insights</a:t>
            </a:r>
            <a:endParaRPr b="0" i="0" sz="3600" u="none" cap="none" strike="noStrike">
              <a:solidFill>
                <a:srgbClr val="00B0F0"/>
              </a:solidFill>
              <a:latin typeface="Lato"/>
              <a:ea typeface="Lato"/>
              <a:cs typeface="Lato"/>
              <a:sym typeface="Lato"/>
            </a:endParaRPr>
          </a:p>
        </p:txBody>
      </p:sp>
      <p:pic>
        <p:nvPicPr>
          <p:cNvPr id="241" name="Shape 241"/>
          <p:cNvPicPr preferRelativeResize="0"/>
          <p:nvPr/>
        </p:nvPicPr>
        <p:blipFill>
          <a:blip r:embed="rId3">
            <a:alphaModFix/>
          </a:blip>
          <a:stretch>
            <a:fillRect/>
          </a:stretch>
        </p:blipFill>
        <p:spPr>
          <a:xfrm>
            <a:off x="-12" y="0"/>
            <a:ext cx="4800826" cy="51435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nvSpPr>
        <p:spPr>
          <a:xfrm>
            <a:off x="0" y="501719"/>
            <a:ext cx="914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chemeClr val="dk1"/>
                </a:solidFill>
                <a:latin typeface="Lato"/>
                <a:ea typeface="Lato"/>
                <a:cs typeface="Lato"/>
                <a:sym typeface="Lato"/>
              </a:rPr>
              <a:t>Forecasting Bike Demand</a:t>
            </a:r>
            <a:endParaRPr b="0" i="0" sz="2000" u="none" cap="none" strike="noStrike">
              <a:solidFill>
                <a:schemeClr val="dk1"/>
              </a:solidFill>
              <a:latin typeface="Lato"/>
              <a:ea typeface="Lato"/>
              <a:cs typeface="Lato"/>
              <a:sym typeface="Lato"/>
            </a:endParaRPr>
          </a:p>
        </p:txBody>
      </p:sp>
      <p:sp>
        <p:nvSpPr>
          <p:cNvPr id="247" name="Shape 247"/>
          <p:cNvSpPr txBox="1"/>
          <p:nvPr/>
        </p:nvSpPr>
        <p:spPr>
          <a:xfrm>
            <a:off x="311700" y="1074419"/>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b="0" i="0" lang="en" sz="2000" u="none" cap="none" strike="noStrike">
                <a:solidFill>
                  <a:srgbClr val="00B0F0"/>
                </a:solidFill>
                <a:latin typeface="Lato"/>
                <a:ea typeface="Lato"/>
                <a:cs typeface="Lato"/>
                <a:sym typeface="Lato"/>
              </a:rPr>
              <a:t>with ARIMA</a:t>
            </a:r>
            <a:endParaRPr b="0" i="0" sz="3200" u="none" cap="none" strike="noStrike">
              <a:solidFill>
                <a:srgbClr val="00B0F0"/>
              </a:solidFill>
              <a:latin typeface="Lato"/>
              <a:ea typeface="Lato"/>
              <a:cs typeface="Lato"/>
              <a:sym typeface="Lato"/>
            </a:endParaRPr>
          </a:p>
        </p:txBody>
      </p:sp>
      <p:pic>
        <p:nvPicPr>
          <p:cNvPr descr="Image result for forecasting png" id="248" name="Shape 248"/>
          <p:cNvPicPr preferRelativeResize="0"/>
          <p:nvPr/>
        </p:nvPicPr>
        <p:blipFill rotWithShape="1">
          <a:blip r:embed="rId3">
            <a:alphaModFix/>
          </a:blip>
          <a:srcRect b="0" l="0" r="0" t="0"/>
          <a:stretch/>
        </p:blipFill>
        <p:spPr>
          <a:xfrm>
            <a:off x="3143250" y="1647119"/>
            <a:ext cx="2857500" cy="2857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nvSpPr>
        <p:spPr>
          <a:xfrm>
            <a:off x="168885" y="10620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Finding the Most Popular Bike Station</a:t>
            </a:r>
            <a:endParaRPr b="0" i="0" sz="3600" u="none" cap="none" strike="noStrike">
              <a:solidFill>
                <a:srgbClr val="00B0F0"/>
              </a:solidFill>
              <a:latin typeface="Lato"/>
              <a:ea typeface="Lato"/>
              <a:cs typeface="Lato"/>
              <a:sym typeface="Lato"/>
            </a:endParaRPr>
          </a:p>
        </p:txBody>
      </p:sp>
      <p:sp>
        <p:nvSpPr>
          <p:cNvPr id="254" name="Shape 254"/>
          <p:cNvSpPr txBox="1"/>
          <p:nvPr/>
        </p:nvSpPr>
        <p:spPr>
          <a:xfrm>
            <a:off x="1032630" y="4305300"/>
            <a:ext cx="6793110" cy="73866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400"/>
              <a:buFont typeface="Lato"/>
              <a:buAutoNum type="arabicPeriod"/>
            </a:pPr>
            <a:r>
              <a:rPr i="0" lang="en" sz="1400" u="none" cap="none" strike="noStrike">
                <a:solidFill>
                  <a:srgbClr val="000000"/>
                </a:solidFill>
                <a:latin typeface="Lato"/>
                <a:ea typeface="Lato"/>
                <a:cs typeface="Lato"/>
                <a:sym typeface="Lato"/>
              </a:rPr>
              <a:t>Determined the top 3 stations with the most number of trips for each month. </a:t>
            </a:r>
            <a:endParaRPr>
              <a:latin typeface="Lato"/>
              <a:ea typeface="Lato"/>
              <a:cs typeface="Lato"/>
              <a:sym typeface="Lato"/>
            </a:endParaRPr>
          </a:p>
          <a:p>
            <a:pPr indent="-342900" lvl="0" marL="342900" marR="0" rtl="0" algn="l">
              <a:lnSpc>
                <a:spcPct val="100000"/>
              </a:lnSpc>
              <a:spcBef>
                <a:spcPts val="0"/>
              </a:spcBef>
              <a:spcAft>
                <a:spcPts val="0"/>
              </a:spcAft>
              <a:buClr>
                <a:srgbClr val="000000"/>
              </a:buClr>
              <a:buSzPts val="1400"/>
              <a:buFont typeface="Lato"/>
              <a:buAutoNum type="arabicPeriod"/>
            </a:pPr>
            <a:r>
              <a:rPr i="0" lang="en" sz="1400" u="none" cap="none" strike="noStrike">
                <a:solidFill>
                  <a:srgbClr val="000000"/>
                </a:solidFill>
                <a:latin typeface="Lato"/>
                <a:ea typeface="Lato"/>
                <a:cs typeface="Lato"/>
                <a:sym typeface="Lato"/>
              </a:rPr>
              <a:t>Obtained the station which appeared in the top 3 for the most number of times. </a:t>
            </a:r>
            <a:endParaRPr>
              <a:latin typeface="Lato"/>
              <a:ea typeface="Lato"/>
              <a:cs typeface="Lato"/>
              <a:sym typeface="Lato"/>
            </a:endParaRPr>
          </a:p>
          <a:p>
            <a:pPr indent="-342900" lvl="0" marL="342900" marR="0" rtl="0" algn="l">
              <a:lnSpc>
                <a:spcPct val="100000"/>
              </a:lnSpc>
              <a:spcBef>
                <a:spcPts val="0"/>
              </a:spcBef>
              <a:spcAft>
                <a:spcPts val="0"/>
              </a:spcAft>
              <a:buClr>
                <a:srgbClr val="000000"/>
              </a:buClr>
              <a:buSzPts val="1400"/>
              <a:buFont typeface="Arial"/>
              <a:buAutoNum type="arabicPeriod"/>
            </a:pPr>
            <a:r>
              <a:rPr i="0" lang="en" sz="1400" u="none" cap="none" strike="noStrike">
                <a:solidFill>
                  <a:srgbClr val="000000"/>
                </a:solidFill>
                <a:latin typeface="Lato"/>
                <a:ea typeface="Lato"/>
                <a:cs typeface="Lato"/>
                <a:sym typeface="Lato"/>
              </a:rPr>
              <a:t>Result: </a:t>
            </a:r>
            <a:r>
              <a:rPr b="1" i="0" lang="en" sz="1400" u="none" cap="none" strike="noStrike">
                <a:solidFill>
                  <a:srgbClr val="000000"/>
                </a:solidFill>
                <a:latin typeface="Lato"/>
                <a:ea typeface="Lato"/>
                <a:cs typeface="Lato"/>
                <a:sym typeface="Lato"/>
              </a:rPr>
              <a:t>8 Ave &amp; W 31 St</a:t>
            </a:r>
            <a:r>
              <a:rPr i="0" lang="en" sz="1400" u="none" cap="none" strike="noStrike">
                <a:solidFill>
                  <a:srgbClr val="000000"/>
                </a:solidFill>
                <a:latin typeface="Lato"/>
                <a:ea typeface="Lato"/>
                <a:cs typeface="Lato"/>
                <a:sym typeface="Lato"/>
              </a:rPr>
              <a:t> is the most popular station.</a:t>
            </a:r>
            <a:endParaRPr>
              <a:latin typeface="Lato"/>
              <a:ea typeface="Lato"/>
              <a:cs typeface="Lato"/>
              <a:sym typeface="Lato"/>
            </a:endParaRPr>
          </a:p>
        </p:txBody>
      </p:sp>
      <p:pic>
        <p:nvPicPr>
          <p:cNvPr id="255" name="Shape 255"/>
          <p:cNvPicPr preferRelativeResize="0"/>
          <p:nvPr/>
        </p:nvPicPr>
        <p:blipFill rotWithShape="1">
          <a:blip r:embed="rId3">
            <a:alphaModFix/>
          </a:blip>
          <a:srcRect b="0" l="0" r="0" t="0"/>
          <a:stretch/>
        </p:blipFill>
        <p:spPr>
          <a:xfrm>
            <a:off x="2119926" y="678905"/>
            <a:ext cx="4618518" cy="35072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nvSpPr>
        <p:spPr>
          <a:xfrm>
            <a:off x="311700" y="1519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Visualizing the Time-Series</a:t>
            </a:r>
            <a:endParaRPr b="0" i="0" sz="3600" u="none" cap="none" strike="noStrike">
              <a:solidFill>
                <a:srgbClr val="00B0F0"/>
              </a:solidFill>
              <a:latin typeface="Lato"/>
              <a:ea typeface="Lato"/>
              <a:cs typeface="Lato"/>
              <a:sym typeface="Lato"/>
            </a:endParaRPr>
          </a:p>
        </p:txBody>
      </p:sp>
      <p:pic>
        <p:nvPicPr>
          <p:cNvPr descr="https://lh4.googleusercontent.com/wgBcEswLJ7H57We9ZU61dS1pV-d8C4_x-msQTJy5h3R6cJltErWHG2VNy93DzpT7RPKbP2gVgkAWW9qo986iIFMt1uArXChSahRzPQlS5S8PV2gZ_ThSozb79kPQ4KzZo8j_WfEm" id="261" name="Shape 261"/>
          <p:cNvPicPr preferRelativeResize="0"/>
          <p:nvPr/>
        </p:nvPicPr>
        <p:blipFill rotWithShape="1">
          <a:blip r:embed="rId3">
            <a:alphaModFix/>
          </a:blip>
          <a:srcRect b="0" l="0" r="0" t="0"/>
          <a:stretch/>
        </p:blipFill>
        <p:spPr>
          <a:xfrm>
            <a:off x="899695" y="724625"/>
            <a:ext cx="6994625" cy="3611155"/>
          </a:xfrm>
          <a:prstGeom prst="rect">
            <a:avLst/>
          </a:prstGeom>
          <a:noFill/>
          <a:ln>
            <a:noFill/>
          </a:ln>
        </p:spPr>
      </p:pic>
      <p:sp>
        <p:nvSpPr>
          <p:cNvPr id="262" name="Shape 262"/>
          <p:cNvSpPr txBox="1"/>
          <p:nvPr/>
        </p:nvSpPr>
        <p:spPr>
          <a:xfrm>
            <a:off x="1813560" y="4450080"/>
            <a:ext cx="5783580"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600" u="none" cap="none" strike="noStrike">
                <a:solidFill>
                  <a:srgbClr val="000000"/>
                </a:solidFill>
                <a:latin typeface="Lato"/>
                <a:ea typeface="Lato"/>
                <a:cs typeface="Lato"/>
                <a:sym typeface="Lato"/>
              </a:rPr>
              <a:t>No clear trend + Presence of seasonality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nvSpPr>
        <p:spPr>
          <a:xfrm>
            <a:off x="214672" y="43386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Test for Stationarity</a:t>
            </a:r>
            <a:endParaRPr b="0" i="0" sz="3600" u="none" cap="none" strike="noStrike">
              <a:solidFill>
                <a:srgbClr val="00B0F0"/>
              </a:solidFill>
              <a:latin typeface="Lato"/>
              <a:ea typeface="Lato"/>
              <a:cs typeface="Lato"/>
              <a:sym typeface="Lato"/>
            </a:endParaRPr>
          </a:p>
        </p:txBody>
      </p:sp>
      <p:pic>
        <p:nvPicPr>
          <p:cNvPr descr="https://lh4.googleusercontent.com/Qb4GPfr4yG4Z7YuNjgE_0m9kn7ifT8k9pajge6OI7h4GCg4UHgu-redOOdAhoAVQOZZcXp5861Z6oxT9XaOB5C3bLi9v9fedxSD9y29QX7wGCxAVUo1UeEuWf9udbkNzPlh0pBh5" id="268" name="Shape 268"/>
          <p:cNvPicPr preferRelativeResize="0"/>
          <p:nvPr/>
        </p:nvPicPr>
        <p:blipFill rotWithShape="1">
          <a:blip r:embed="rId3">
            <a:alphaModFix/>
          </a:blip>
          <a:srcRect b="0" l="0" r="0" t="0"/>
          <a:stretch/>
        </p:blipFill>
        <p:spPr>
          <a:xfrm>
            <a:off x="941325" y="1264921"/>
            <a:ext cx="7067295" cy="1658335"/>
          </a:xfrm>
          <a:prstGeom prst="rect">
            <a:avLst/>
          </a:prstGeom>
          <a:noFill/>
          <a:ln>
            <a:noFill/>
          </a:ln>
        </p:spPr>
      </p:pic>
      <p:sp>
        <p:nvSpPr>
          <p:cNvPr id="269" name="Shape 269"/>
          <p:cNvSpPr txBox="1"/>
          <p:nvPr/>
        </p:nvSpPr>
        <p:spPr>
          <a:xfrm>
            <a:off x="2265172" y="3573780"/>
            <a:ext cx="44196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800" u="none" cap="none" strike="noStrike">
                <a:solidFill>
                  <a:srgbClr val="000000"/>
                </a:solidFill>
                <a:latin typeface="Lato"/>
                <a:ea typeface="Lato"/>
                <a:cs typeface="Lato"/>
                <a:sym typeface="Lato"/>
              </a:rPr>
              <a:t>Non-Stationary model could be a better fit </a:t>
            </a:r>
            <a:endParaRPr/>
          </a:p>
        </p:txBody>
      </p:sp>
      <p:cxnSp>
        <p:nvCxnSpPr>
          <p:cNvPr id="270" name="Shape 270"/>
          <p:cNvCxnSpPr/>
          <p:nvPr/>
        </p:nvCxnSpPr>
        <p:spPr>
          <a:xfrm>
            <a:off x="5913120" y="2514600"/>
            <a:ext cx="1866900" cy="0"/>
          </a:xfrm>
          <a:prstGeom prst="straightConnector1">
            <a:avLst/>
          </a:prstGeom>
          <a:noFill/>
          <a:ln cap="flat" cmpd="sng" w="31750">
            <a:solidFill>
              <a:srgbClr val="FDA739"/>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Finding the optimum ARIMA(p,d,q) model</a:t>
            </a:r>
            <a:endParaRPr/>
          </a:p>
        </p:txBody>
      </p:sp>
      <p:sp>
        <p:nvSpPr>
          <p:cNvPr id="276" name="Shape 276"/>
          <p:cNvSpPr txBox="1"/>
          <p:nvPr>
            <p:ph idx="1" type="body"/>
          </p:nvPr>
        </p:nvSpPr>
        <p:spPr>
          <a:xfrm>
            <a:off x="814620" y="1297255"/>
            <a:ext cx="356688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i="0" lang="en" sz="1800" u="none" cap="none" strike="noStrike">
                <a:solidFill>
                  <a:schemeClr val="dk2"/>
                </a:solidFill>
                <a:latin typeface="Lato"/>
                <a:ea typeface="Lato"/>
                <a:cs typeface="Lato"/>
                <a:sym typeface="Lato"/>
              </a:rPr>
              <a:t>Auto-arima function generated ARIMA(2,0,0) </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t/>
            </a:r>
            <a:endParaRPr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i="0" lang="en" sz="1800" u="none" cap="none" strike="noStrike">
                <a:solidFill>
                  <a:schemeClr val="dk2"/>
                </a:solidFill>
                <a:latin typeface="Lato"/>
                <a:ea typeface="Lato"/>
                <a:cs typeface="Lato"/>
                <a:sym typeface="Lato"/>
              </a:rPr>
              <a:t>Lowest Akaike Information Criterion</a:t>
            </a:r>
            <a:endParaRPr>
              <a:latin typeface="Lato"/>
              <a:ea typeface="Lato"/>
              <a:cs typeface="Lato"/>
              <a:sym typeface="Lato"/>
            </a:endParaRPr>
          </a:p>
          <a:p>
            <a:pPr indent="-228600" lvl="0" marL="457200" marR="0" rtl="0" algn="l">
              <a:lnSpc>
                <a:spcPct val="115000"/>
              </a:lnSpc>
              <a:spcBef>
                <a:spcPts val="0"/>
              </a:spcBef>
              <a:spcAft>
                <a:spcPts val="0"/>
              </a:spcAft>
              <a:buClr>
                <a:schemeClr val="dk2"/>
              </a:buClr>
              <a:buSzPts val="1800"/>
              <a:buFont typeface="Arial"/>
              <a:buNone/>
            </a:pPr>
            <a:r>
              <a:t/>
            </a:r>
            <a:endParaRPr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i="0" lang="en" sz="1800" u="none" cap="none" strike="noStrike">
                <a:solidFill>
                  <a:schemeClr val="dk2"/>
                </a:solidFill>
                <a:latin typeface="Lato"/>
                <a:ea typeface="Lato"/>
                <a:cs typeface="Lato"/>
                <a:sym typeface="Lato"/>
              </a:rPr>
              <a:t>Highest likelihood in predicting values relative to other models</a:t>
            </a:r>
            <a:endParaRPr>
              <a:latin typeface="Lato"/>
              <a:ea typeface="Lato"/>
              <a:cs typeface="Lato"/>
              <a:sym typeface="Lato"/>
            </a:endParaRPr>
          </a:p>
        </p:txBody>
      </p:sp>
      <p:pic>
        <p:nvPicPr>
          <p:cNvPr descr="Image result for akaike" id="277" name="Shape 277"/>
          <p:cNvPicPr preferRelativeResize="0"/>
          <p:nvPr/>
        </p:nvPicPr>
        <p:blipFill rotWithShape="1">
          <a:blip r:embed="rId3">
            <a:alphaModFix/>
          </a:blip>
          <a:srcRect b="0" l="0" r="0" t="0"/>
          <a:stretch/>
        </p:blipFill>
        <p:spPr>
          <a:xfrm>
            <a:off x="4549140" y="1909830"/>
            <a:ext cx="3939539" cy="15252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2993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rgbClr val="00B0F0"/>
                </a:solidFill>
                <a:latin typeface="Lato"/>
                <a:ea typeface="Lato"/>
                <a:cs typeface="Lato"/>
                <a:sym typeface="Lato"/>
              </a:rPr>
              <a:t>CitiBike</a:t>
            </a:r>
            <a:endParaRPr b="1" i="0" sz="2800" u="none" cap="none" strike="noStrike">
              <a:solidFill>
                <a:srgbClr val="00B0F0"/>
              </a:solidFill>
              <a:latin typeface="Lato"/>
              <a:ea typeface="Lato"/>
              <a:cs typeface="Lato"/>
              <a:sym typeface="Lato"/>
            </a:endParaRPr>
          </a:p>
        </p:txBody>
      </p:sp>
      <p:sp>
        <p:nvSpPr>
          <p:cNvPr id="79" name="Shape 79"/>
          <p:cNvSpPr txBox="1"/>
          <p:nvPr>
            <p:ph idx="1" type="body"/>
          </p:nvPr>
        </p:nvSpPr>
        <p:spPr>
          <a:xfrm>
            <a:off x="311700" y="997400"/>
            <a:ext cx="3823200" cy="406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highlight>
                  <a:srgbClr val="FFFFFF"/>
                </a:highlight>
                <a:latin typeface="Lato"/>
                <a:ea typeface="Lato"/>
                <a:cs typeface="Lato"/>
                <a:sym typeface="Lato"/>
              </a:rPr>
              <a:t>We are a privately owned public </a:t>
            </a:r>
            <a:r>
              <a:rPr b="0" i="0" lang="en" sz="1800" u="none" cap="none" strike="noStrike">
                <a:solidFill>
                  <a:schemeClr val="dk1"/>
                </a:solidFill>
                <a:highlight>
                  <a:srgbClr val="FFFFFF"/>
                </a:highlight>
                <a:latin typeface="Lato"/>
                <a:ea typeface="Lato"/>
                <a:cs typeface="Lato"/>
                <a:sym typeface="Lato"/>
              </a:rPr>
              <a:t>bicycle sharing system from New York, and the </a:t>
            </a:r>
            <a:r>
              <a:rPr b="0" i="0" lang="en" sz="1800" u="none" cap="none" strike="noStrike">
                <a:solidFill>
                  <a:srgbClr val="00B0F0"/>
                </a:solidFill>
                <a:latin typeface="Lato"/>
                <a:ea typeface="Lato"/>
                <a:cs typeface="Lato"/>
                <a:sym typeface="Lato"/>
              </a:rPr>
              <a:t>largest bike sharing program in the United States</a:t>
            </a:r>
            <a:r>
              <a:rPr b="0" i="0" lang="en" sz="1800" u="none" cap="none" strike="noStrike">
                <a:solidFill>
                  <a:srgbClr val="000000"/>
                </a:solidFill>
                <a:latin typeface="Lato"/>
                <a:ea typeface="Lato"/>
                <a:cs typeface="Lato"/>
                <a:sym typeface="Lato"/>
              </a:rPr>
              <a:t>.</a:t>
            </a:r>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Lato"/>
              <a:ea typeface="Lato"/>
              <a:cs typeface="Lato"/>
              <a:sym typeface="Lato"/>
            </a:endParaRP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Lato"/>
                <a:ea typeface="Lato"/>
                <a:cs typeface="Lato"/>
                <a:sym typeface="Lato"/>
              </a:rPr>
              <a:t>In our first year in 2013, there were 100,000 subscribers and an average of 14,867 rides per day. Our company has continued to expand at an accelerating rate.</a:t>
            </a:r>
            <a:endParaRPr b="0" i="0" sz="1800" u="none" cap="none" strike="noStrike">
              <a:solidFill>
                <a:srgbClr val="000000"/>
              </a:solidFill>
              <a:highlight>
                <a:srgbClr val="FFFFFF"/>
              </a:highlight>
              <a:latin typeface="Lato"/>
              <a:ea typeface="Lato"/>
              <a:cs typeface="Lato"/>
              <a:sym typeface="Lato"/>
            </a:endParaRPr>
          </a:p>
        </p:txBody>
      </p:sp>
      <p:pic>
        <p:nvPicPr>
          <p:cNvPr id="80" name="Shape 80"/>
          <p:cNvPicPr preferRelativeResize="0"/>
          <p:nvPr/>
        </p:nvPicPr>
        <p:blipFill>
          <a:blip r:embed="rId3">
            <a:alphaModFix/>
          </a:blip>
          <a:stretch>
            <a:fillRect/>
          </a:stretch>
        </p:blipFill>
        <p:spPr>
          <a:xfrm>
            <a:off x="4773750" y="-56012"/>
            <a:ext cx="7007427" cy="52555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descr="https://lh6.googleusercontent.com/5dsoeRRLzviDPtRvRW2_tMACHVz8YkvjAhw2MatrXXpe_2W39FGUYO5RxpsRbwLp9QcwSAh7wg7KaV6kMGaK58sCDFR5bcsOe1J8BZAp63cJ5umydAz-QwQHS5oiiNa_acMQw5Ee" id="282" name="Shape 282"/>
          <p:cNvPicPr preferRelativeResize="0"/>
          <p:nvPr/>
        </p:nvPicPr>
        <p:blipFill rotWithShape="1">
          <a:blip r:embed="rId3">
            <a:alphaModFix/>
          </a:blip>
          <a:srcRect b="0" l="0" r="0" t="0"/>
          <a:stretch/>
        </p:blipFill>
        <p:spPr>
          <a:xfrm>
            <a:off x="1596389" y="926285"/>
            <a:ext cx="5951220" cy="2921815"/>
          </a:xfrm>
          <a:prstGeom prst="rect">
            <a:avLst/>
          </a:prstGeom>
          <a:noFill/>
          <a:ln>
            <a:noFill/>
          </a:ln>
        </p:spPr>
      </p:pic>
      <p:sp>
        <p:nvSpPr>
          <p:cNvPr id="283" name="Shape 283"/>
          <p:cNvSpPr txBox="1"/>
          <p:nvPr>
            <p:ph type="title"/>
          </p:nvPr>
        </p:nvSpPr>
        <p:spPr>
          <a:xfrm>
            <a:off x="311699" y="26214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Accounting for Auto-Correlation</a:t>
            </a:r>
            <a:endParaRPr/>
          </a:p>
        </p:txBody>
      </p:sp>
      <p:sp>
        <p:nvSpPr>
          <p:cNvPr id="284" name="Shape 284"/>
          <p:cNvSpPr txBox="1"/>
          <p:nvPr/>
        </p:nvSpPr>
        <p:spPr>
          <a:xfrm>
            <a:off x="1699260" y="4000500"/>
            <a:ext cx="5928360" cy="95410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 sz="1400" u="none" cap="none" strike="noStrike">
                <a:solidFill>
                  <a:srgbClr val="000000"/>
                </a:solidFill>
                <a:latin typeface="Lato"/>
                <a:ea typeface="Lato"/>
                <a:cs typeface="Lato"/>
                <a:sym typeface="Lato"/>
              </a:rPr>
              <a:t>ACF &amp; PACF: Measures to identify correlations between time lags.</a:t>
            </a:r>
            <a:endParaRPr>
              <a:latin typeface="Lato"/>
              <a:ea typeface="Lato"/>
              <a:cs typeface="Lato"/>
              <a:sym typeface="Lato"/>
            </a:endParaRPr>
          </a:p>
          <a:p>
            <a:pPr indent="0" lvl="0" marL="0" marR="0" rtl="0" algn="ctr">
              <a:lnSpc>
                <a:spcPct val="100000"/>
              </a:lnSpc>
              <a:spcBef>
                <a:spcPts val="0"/>
              </a:spcBef>
              <a:spcAft>
                <a:spcPts val="0"/>
              </a:spcAft>
              <a:buNone/>
            </a:pPr>
            <a:r>
              <a:t/>
            </a:r>
            <a:endParaRPr i="0" sz="1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None/>
            </a:pPr>
            <a:r>
              <a:rPr i="0" lang="en" sz="1400" u="none" cap="none" strike="noStrike">
                <a:solidFill>
                  <a:srgbClr val="0070C0"/>
                </a:solidFill>
                <a:latin typeface="Lato"/>
                <a:ea typeface="Lato"/>
                <a:cs typeface="Lato"/>
                <a:sym typeface="Lato"/>
              </a:rPr>
              <a:t>Accounting for auto-correlation would prevent our model from over-fitting and becoming unreliable.</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Forecasting for the next 6 months</a:t>
            </a:r>
            <a:endParaRPr/>
          </a:p>
        </p:txBody>
      </p:sp>
      <p:pic>
        <p:nvPicPr>
          <p:cNvPr descr="https://lh5.googleusercontent.com/6Ta-6iGStVdIF9_Q30Jg6o8UskTpA3nQNMPnpCc0V6GWyt0epxyUyX8z0KgSMT6Qsm6OkWXYrZ8XpKE8W-w4LI7ZEolnGRCM8iYPBvoi-oqfp44CExJjDtnQKeIUlRNRTIG3SDcq" id="290" name="Shape 290"/>
          <p:cNvPicPr preferRelativeResize="0"/>
          <p:nvPr/>
        </p:nvPicPr>
        <p:blipFill rotWithShape="1">
          <a:blip r:embed="rId3">
            <a:alphaModFix/>
          </a:blip>
          <a:srcRect b="0" l="0" r="0" t="0"/>
          <a:stretch/>
        </p:blipFill>
        <p:spPr>
          <a:xfrm>
            <a:off x="2026920" y="940615"/>
            <a:ext cx="5090160" cy="2255866"/>
          </a:xfrm>
          <a:prstGeom prst="rect">
            <a:avLst/>
          </a:prstGeom>
          <a:noFill/>
          <a:ln>
            <a:noFill/>
          </a:ln>
        </p:spPr>
      </p:pic>
      <p:sp>
        <p:nvSpPr>
          <p:cNvPr id="291" name="Shape 291"/>
          <p:cNvSpPr txBox="1"/>
          <p:nvPr/>
        </p:nvSpPr>
        <p:spPr>
          <a:xfrm>
            <a:off x="311700" y="3321192"/>
            <a:ext cx="8520600" cy="164263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i="0" lang="en" sz="1600" u="none" cap="none" strike="noStrike">
                <a:solidFill>
                  <a:srgbClr val="0070C0"/>
                </a:solidFill>
                <a:latin typeface="Lato"/>
                <a:ea typeface="Lato"/>
                <a:cs typeface="Lato"/>
                <a:sym typeface="Lato"/>
              </a:rPr>
              <a:t>Assumptions:</a:t>
            </a:r>
            <a:endParaRPr>
              <a:latin typeface="Lato"/>
              <a:ea typeface="Lato"/>
              <a:cs typeface="Lato"/>
              <a:sym typeface="Lato"/>
            </a:endParaRPr>
          </a:p>
          <a:p>
            <a:pPr indent="-342900" lvl="0" marL="342900" marR="0" rtl="0" algn="l">
              <a:lnSpc>
                <a:spcPct val="100000"/>
              </a:lnSpc>
              <a:spcBef>
                <a:spcPts val="0"/>
              </a:spcBef>
              <a:spcAft>
                <a:spcPts val="0"/>
              </a:spcAft>
              <a:buClr>
                <a:schemeClr val="dk1"/>
              </a:buClr>
              <a:buSzPts val="1600"/>
              <a:buFont typeface="Lato"/>
              <a:buAutoNum type="arabicPeriod"/>
            </a:pPr>
            <a:r>
              <a:rPr i="0" lang="en" sz="1600" u="none" cap="none" strike="noStrike">
                <a:solidFill>
                  <a:schemeClr val="dk1"/>
                </a:solidFill>
                <a:latin typeface="Lato"/>
                <a:ea typeface="Lato"/>
                <a:cs typeface="Lato"/>
                <a:sym typeface="Lato"/>
              </a:rPr>
              <a:t>Homoscedasticity</a:t>
            </a:r>
            <a:endParaRPr>
              <a:latin typeface="Lato"/>
              <a:ea typeface="Lato"/>
              <a:cs typeface="Lato"/>
              <a:sym typeface="Lato"/>
            </a:endParaRPr>
          </a:p>
          <a:p>
            <a:pPr indent="-342900" lvl="0" marL="342900" marR="0" rtl="0" algn="l">
              <a:lnSpc>
                <a:spcPct val="100000"/>
              </a:lnSpc>
              <a:spcBef>
                <a:spcPts val="0"/>
              </a:spcBef>
              <a:spcAft>
                <a:spcPts val="0"/>
              </a:spcAft>
              <a:buClr>
                <a:schemeClr val="dk1"/>
              </a:buClr>
              <a:buSzPts val="1600"/>
              <a:buFont typeface="Lato"/>
              <a:buAutoNum type="arabicPeriod"/>
            </a:pPr>
            <a:r>
              <a:rPr i="0" lang="en" sz="1600" u="none" cap="none" strike="noStrike">
                <a:solidFill>
                  <a:schemeClr val="dk1"/>
                </a:solidFill>
                <a:latin typeface="Lato"/>
                <a:ea typeface="Lato"/>
                <a:cs typeface="Lato"/>
                <a:sym typeface="Lato"/>
              </a:rPr>
              <a:t>No seasonal component. Intuitively, demand for cycling may reduce in winter and peak in summer</a:t>
            </a:r>
            <a:endParaRPr>
              <a:latin typeface="Lato"/>
              <a:ea typeface="Lato"/>
              <a:cs typeface="Lato"/>
              <a:sym typeface="Lato"/>
            </a:endParaRPr>
          </a:p>
          <a:p>
            <a:pPr indent="-342900" lvl="0" marL="342900" marR="0" rtl="0" algn="l">
              <a:lnSpc>
                <a:spcPct val="100000"/>
              </a:lnSpc>
              <a:spcBef>
                <a:spcPts val="0"/>
              </a:spcBef>
              <a:spcAft>
                <a:spcPts val="0"/>
              </a:spcAft>
              <a:buClr>
                <a:schemeClr val="dk1"/>
              </a:buClr>
              <a:buSzPts val="1600"/>
              <a:buFont typeface="Lato"/>
              <a:buAutoNum type="arabicPeriod"/>
            </a:pPr>
            <a:r>
              <a:rPr i="0" lang="en" sz="1600" u="none" cap="none" strike="noStrike">
                <a:solidFill>
                  <a:schemeClr val="dk1"/>
                </a:solidFill>
                <a:latin typeface="Lato"/>
                <a:ea typeface="Lato"/>
                <a:cs typeface="Lato"/>
                <a:sym typeface="Lato"/>
              </a:rPr>
              <a:t>Applying forecast to only the most popular station as a gauge for all stations, might lead to atomistic fallacies.</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idx="1" type="body"/>
          </p:nvPr>
        </p:nvSpPr>
        <p:spPr>
          <a:xfrm>
            <a:off x="3739955" y="1332145"/>
            <a:ext cx="5231700" cy="3506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Lato"/>
              <a:buChar char="●"/>
            </a:pPr>
            <a:r>
              <a:rPr i="0" lang="en" sz="1800" u="none" cap="none" strike="noStrike">
                <a:solidFill>
                  <a:schemeClr val="dk2"/>
                </a:solidFill>
                <a:latin typeface="Lato"/>
                <a:ea typeface="Lato"/>
                <a:cs typeface="Lato"/>
                <a:sym typeface="Lato"/>
              </a:rPr>
              <a:t>Use forecasted demand to adjust the supply of bikes in each station.</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t/>
            </a:r>
            <a:endParaRPr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i="0" lang="en" sz="1800" u="none" cap="none" strike="noStrike">
                <a:solidFill>
                  <a:schemeClr val="dk2"/>
                </a:solidFill>
                <a:latin typeface="Lato"/>
                <a:ea typeface="Lato"/>
                <a:cs typeface="Lato"/>
                <a:sym typeface="Lato"/>
              </a:rPr>
              <a:t>Reduce wastages and optimize assets to maximize revenue. </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r>
              <a:t/>
            </a:r>
            <a:endParaRPr i="0" sz="1800" u="none" cap="none" strike="noStrike">
              <a:solidFill>
                <a:schemeClr val="dk2"/>
              </a:solidFill>
              <a:latin typeface="Lato"/>
              <a:ea typeface="Lato"/>
              <a:cs typeface="Lato"/>
              <a:sym typeface="Lato"/>
            </a:endParaRPr>
          </a:p>
          <a:p>
            <a:pPr indent="-342900" lvl="0" marL="457200" marR="0" rtl="0" algn="l">
              <a:lnSpc>
                <a:spcPct val="115000"/>
              </a:lnSpc>
              <a:spcBef>
                <a:spcPts val="0"/>
              </a:spcBef>
              <a:spcAft>
                <a:spcPts val="0"/>
              </a:spcAft>
              <a:buClr>
                <a:schemeClr val="dk2"/>
              </a:buClr>
              <a:buSzPts val="1800"/>
              <a:buFont typeface="Lato"/>
              <a:buChar char="●"/>
            </a:pPr>
            <a:r>
              <a:rPr i="0" lang="en" sz="1800" u="none" cap="none" strike="noStrike">
                <a:solidFill>
                  <a:schemeClr val="dk2"/>
                </a:solidFill>
                <a:latin typeface="Lato"/>
                <a:ea typeface="Lato"/>
                <a:cs typeface="Lato"/>
                <a:sym typeface="Lato"/>
              </a:rPr>
              <a:t>For this most popular station, redistribute its bikes to other stations which are expected to have to a surge in demand for the next 6 months.</a:t>
            </a:r>
            <a:endParaRPr>
              <a:latin typeface="Lato"/>
              <a:ea typeface="Lato"/>
              <a:cs typeface="Lato"/>
              <a:sym typeface="Lato"/>
            </a:endParaRPr>
          </a:p>
          <a:p>
            <a:pPr indent="0" lvl="0" marL="114300" marR="0" rtl="0" algn="l">
              <a:lnSpc>
                <a:spcPct val="115000"/>
              </a:lnSpc>
              <a:spcBef>
                <a:spcPts val="0"/>
              </a:spcBef>
              <a:spcAft>
                <a:spcPts val="0"/>
              </a:spcAft>
              <a:buClr>
                <a:schemeClr val="dk2"/>
              </a:buClr>
              <a:buSzPts val="1800"/>
              <a:buFont typeface="Arial"/>
              <a:buNone/>
            </a:pPr>
            <a:br>
              <a:rPr i="0" lang="en" sz="1800" u="none" cap="none" strike="noStrike">
                <a:solidFill>
                  <a:schemeClr val="dk2"/>
                </a:solidFill>
                <a:latin typeface="Lato"/>
                <a:ea typeface="Lato"/>
                <a:cs typeface="Lato"/>
                <a:sym typeface="Lato"/>
              </a:rPr>
            </a:br>
            <a:endParaRPr b="1" i="0" sz="1200" u="sng" cap="none" strike="noStrike">
              <a:solidFill>
                <a:schemeClr val="dk1"/>
              </a:solidFill>
              <a:latin typeface="Lato"/>
              <a:ea typeface="Lato"/>
              <a:cs typeface="Lato"/>
              <a:sym typeface="Lato"/>
            </a:endParaRPr>
          </a:p>
        </p:txBody>
      </p:sp>
      <p:sp>
        <p:nvSpPr>
          <p:cNvPr id="297" name="Shape 297"/>
          <p:cNvSpPr txBox="1"/>
          <p:nvPr/>
        </p:nvSpPr>
        <p:spPr>
          <a:xfrm>
            <a:off x="2095490" y="48764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Business Insights</a:t>
            </a:r>
            <a:endParaRPr b="0" i="0" sz="3600" u="none" cap="none" strike="noStrike">
              <a:solidFill>
                <a:srgbClr val="00B0F0"/>
              </a:solidFill>
              <a:latin typeface="Lato"/>
              <a:ea typeface="Lato"/>
              <a:cs typeface="Lato"/>
              <a:sym typeface="Lato"/>
            </a:endParaRPr>
          </a:p>
        </p:txBody>
      </p:sp>
      <p:pic>
        <p:nvPicPr>
          <p:cNvPr id="298" name="Shape 298"/>
          <p:cNvPicPr preferRelativeResize="0"/>
          <p:nvPr/>
        </p:nvPicPr>
        <p:blipFill>
          <a:blip r:embed="rId3">
            <a:alphaModFix/>
          </a:blip>
          <a:stretch>
            <a:fillRect/>
          </a:stretch>
        </p:blipFill>
        <p:spPr>
          <a:xfrm>
            <a:off x="0" y="0"/>
            <a:ext cx="3437958"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Conclusion and Summary of Insights</a:t>
            </a:r>
            <a:endParaRPr b="0" i="0" sz="2400" u="none" cap="none" strike="noStrike">
              <a:solidFill>
                <a:srgbClr val="00B0F0"/>
              </a:solidFill>
              <a:latin typeface="Lato"/>
              <a:ea typeface="Lato"/>
              <a:cs typeface="Lato"/>
              <a:sym typeface="Lato"/>
            </a:endParaRPr>
          </a:p>
        </p:txBody>
      </p:sp>
      <p:sp>
        <p:nvSpPr>
          <p:cNvPr id="304" name="Shape 304"/>
          <p:cNvSpPr txBox="1"/>
          <p:nvPr>
            <p:ph idx="1" type="body"/>
          </p:nvPr>
        </p:nvSpPr>
        <p:spPr>
          <a:xfrm>
            <a:off x="807000" y="1274395"/>
            <a:ext cx="4877520" cy="3175685"/>
          </a:xfrm>
          <a:prstGeom prst="rect">
            <a:avLst/>
          </a:prstGeom>
          <a:noFill/>
          <a:ln>
            <a:noFill/>
          </a:ln>
        </p:spPr>
        <p:txBody>
          <a:bodyPr anchorCtr="0" anchor="t" bIns="91425" lIns="91425" spcFirstLastPara="1" rIns="91425" wrap="square" tIns="91425">
            <a:noAutofit/>
          </a:bodyPr>
          <a:lstStyle/>
          <a:p>
            <a:pPr indent="-285750" lvl="0" marL="285750" marR="0" rtl="0" algn="l">
              <a:lnSpc>
                <a:spcPct val="115000"/>
              </a:lnSpc>
              <a:spcBef>
                <a:spcPts val="0"/>
              </a:spcBef>
              <a:spcAft>
                <a:spcPts val="0"/>
              </a:spcAft>
              <a:buClr>
                <a:schemeClr val="dk2"/>
              </a:buClr>
              <a:buSzPts val="1800"/>
              <a:buFont typeface="Arial"/>
              <a:buChar char="●"/>
            </a:pPr>
            <a:r>
              <a:rPr b="0" i="0" lang="en" sz="1600" u="none" cap="none" strike="noStrike">
                <a:solidFill>
                  <a:schemeClr val="dk1"/>
                </a:solidFill>
                <a:latin typeface="Lato"/>
                <a:ea typeface="Lato"/>
                <a:cs typeface="Lato"/>
                <a:sym typeface="Lato"/>
              </a:rPr>
              <a:t>Focus on understanding our consumer segments</a:t>
            </a:r>
            <a:endParaRPr/>
          </a:p>
          <a:p>
            <a:pPr indent="-285750" lvl="0" marL="285750" marR="0" rtl="0" algn="l">
              <a:lnSpc>
                <a:spcPct val="115000"/>
              </a:lnSpc>
              <a:spcBef>
                <a:spcPts val="1600"/>
              </a:spcBef>
              <a:spcAft>
                <a:spcPts val="0"/>
              </a:spcAft>
              <a:buClr>
                <a:schemeClr val="dk2"/>
              </a:buClr>
              <a:buSzPts val="1800"/>
              <a:buFont typeface="Arial"/>
              <a:buChar char="●"/>
            </a:pPr>
            <a:r>
              <a:rPr b="0" i="0" lang="en" sz="1600" u="none" cap="none" strike="noStrike">
                <a:solidFill>
                  <a:schemeClr val="dk1"/>
                </a:solidFill>
                <a:latin typeface="Lato"/>
                <a:ea typeface="Lato"/>
                <a:cs typeface="Lato"/>
                <a:sym typeface="Lato"/>
              </a:rPr>
              <a:t>Concentrate on discovering the purpose of different rides to improve targeted advertising</a:t>
            </a:r>
            <a:endParaRPr/>
          </a:p>
          <a:p>
            <a:pPr indent="-285750" lvl="0" marL="285750" marR="0" rtl="0" algn="l">
              <a:lnSpc>
                <a:spcPct val="115000"/>
              </a:lnSpc>
              <a:spcBef>
                <a:spcPts val="1600"/>
              </a:spcBef>
              <a:spcAft>
                <a:spcPts val="0"/>
              </a:spcAft>
              <a:buClr>
                <a:schemeClr val="dk2"/>
              </a:buClr>
              <a:buSzPts val="1800"/>
              <a:buFont typeface="Arial"/>
              <a:buChar char="●"/>
            </a:pPr>
            <a:r>
              <a:rPr b="0" i="0" lang="en" sz="1600" u="none" cap="none" strike="noStrike">
                <a:solidFill>
                  <a:schemeClr val="dk1"/>
                </a:solidFill>
                <a:latin typeface="Lato"/>
                <a:ea typeface="Lato"/>
                <a:cs typeface="Lato"/>
                <a:sym typeface="Lato"/>
              </a:rPr>
              <a:t>Use weather conditions and profile of riders to develop dynamic pricing</a:t>
            </a:r>
            <a:endParaRPr b="0" i="0" sz="1600" u="sng" cap="none" strike="noStrike">
              <a:solidFill>
                <a:schemeClr val="dk1"/>
              </a:solidFill>
              <a:latin typeface="Lato"/>
              <a:ea typeface="Lato"/>
              <a:cs typeface="Lato"/>
              <a:sym typeface="Lato"/>
            </a:endParaRPr>
          </a:p>
          <a:p>
            <a:pPr indent="-285750" lvl="0" marL="285750" marR="0" rtl="0" algn="l">
              <a:lnSpc>
                <a:spcPct val="115000"/>
              </a:lnSpc>
              <a:spcBef>
                <a:spcPts val="1600"/>
              </a:spcBef>
              <a:spcAft>
                <a:spcPts val="0"/>
              </a:spcAft>
              <a:buClr>
                <a:schemeClr val="dk2"/>
              </a:buClr>
              <a:buSzPts val="1800"/>
              <a:buFont typeface="Arial"/>
              <a:buChar char="●"/>
            </a:pPr>
            <a:r>
              <a:rPr b="0" i="0" lang="en" sz="1600" u="none" cap="none" strike="noStrike">
                <a:solidFill>
                  <a:schemeClr val="dk1"/>
                </a:solidFill>
                <a:latin typeface="Lato"/>
                <a:ea typeface="Lato"/>
                <a:cs typeface="Lato"/>
                <a:sym typeface="Lato"/>
              </a:rPr>
              <a:t>Reduce wastages and optimize assets to maximize revenue with forecasted demand </a:t>
            </a:r>
            <a:endParaRPr/>
          </a:p>
          <a:p>
            <a:pPr indent="0" lvl="0" marL="0" marR="0" rtl="0" algn="l">
              <a:lnSpc>
                <a:spcPct val="115000"/>
              </a:lnSpc>
              <a:spcBef>
                <a:spcPts val="1600"/>
              </a:spcBef>
              <a:spcAft>
                <a:spcPts val="0"/>
              </a:spcAft>
              <a:buClr>
                <a:schemeClr val="dk2"/>
              </a:buClr>
              <a:buSzPts val="1800"/>
              <a:buFont typeface="Arial"/>
              <a:buNone/>
            </a:pPr>
            <a:r>
              <a:t/>
            </a:r>
            <a:endParaRPr b="0" i="0" sz="1600" u="sng" cap="none" strike="noStrike">
              <a:solidFill>
                <a:schemeClr val="dk1"/>
              </a:solidFill>
              <a:latin typeface="Lato"/>
              <a:ea typeface="Lato"/>
              <a:cs typeface="Lato"/>
              <a:sym typeface="Lato"/>
            </a:endParaRPr>
          </a:p>
          <a:p>
            <a:pPr indent="0" lvl="0" marL="0" marR="0" rtl="0" algn="l">
              <a:lnSpc>
                <a:spcPct val="115000"/>
              </a:lnSpc>
              <a:spcBef>
                <a:spcPts val="1600"/>
              </a:spcBef>
              <a:spcAft>
                <a:spcPts val="0"/>
              </a:spcAft>
              <a:buClr>
                <a:schemeClr val="dk2"/>
              </a:buClr>
              <a:buSzPts val="1800"/>
              <a:buFont typeface="Arial"/>
              <a:buNone/>
            </a:pPr>
            <a:r>
              <a:t/>
            </a:r>
            <a:endParaRPr b="0" i="0" sz="1600" u="sng" cap="none" strike="noStrike">
              <a:solidFill>
                <a:schemeClr val="dk1"/>
              </a:solidFill>
              <a:latin typeface="Lato"/>
              <a:ea typeface="Lato"/>
              <a:cs typeface="Lato"/>
              <a:sym typeface="Lato"/>
            </a:endParaRPr>
          </a:p>
          <a:p>
            <a:pPr indent="0" lvl="0" marL="0" marR="0" rtl="0" algn="l">
              <a:lnSpc>
                <a:spcPct val="115000"/>
              </a:lnSpc>
              <a:spcBef>
                <a:spcPts val="1600"/>
              </a:spcBef>
              <a:spcAft>
                <a:spcPts val="1600"/>
              </a:spcAft>
              <a:buClr>
                <a:schemeClr val="dk2"/>
              </a:buClr>
              <a:buSzPts val="1800"/>
              <a:buFont typeface="Arial"/>
              <a:buNone/>
            </a:pPr>
            <a:r>
              <a:t/>
            </a:r>
            <a:endParaRPr b="0" i="0" sz="1600" u="none" cap="none" strike="noStrike">
              <a:solidFill>
                <a:schemeClr val="dk1"/>
              </a:solidFill>
              <a:latin typeface="Lato"/>
              <a:ea typeface="Lato"/>
              <a:cs typeface="Lato"/>
              <a:sym typeface="Lato"/>
            </a:endParaRPr>
          </a:p>
        </p:txBody>
      </p:sp>
      <p:pic>
        <p:nvPicPr>
          <p:cNvPr descr="Image result for growth png" id="305" name="Shape 305"/>
          <p:cNvPicPr preferRelativeResize="0"/>
          <p:nvPr/>
        </p:nvPicPr>
        <p:blipFill rotWithShape="1">
          <a:blip r:embed="rId3">
            <a:alphaModFix/>
          </a:blip>
          <a:srcRect b="0" l="0" r="0" t="0"/>
          <a:stretch/>
        </p:blipFill>
        <p:spPr>
          <a:xfrm>
            <a:off x="5402580" y="1604871"/>
            <a:ext cx="2907030" cy="21613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212640" y="193854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800" u="none" cap="none" strike="noStrike">
                <a:solidFill>
                  <a:srgbClr val="00B0F0"/>
                </a:solidFill>
                <a:latin typeface="Lato"/>
                <a:ea typeface="Lato"/>
                <a:cs typeface="Lato"/>
                <a:sym typeface="Lato"/>
              </a:rPr>
              <a:t>Thank You!</a:t>
            </a:r>
            <a:endParaRPr b="0" i="0" sz="2800" u="none" cap="none" strike="noStrike">
              <a:solidFill>
                <a:srgbClr val="00B0F0"/>
              </a:solidFill>
              <a:latin typeface="Lato"/>
              <a:ea typeface="Lato"/>
              <a:cs typeface="Lato"/>
              <a:sym typeface="Lato"/>
            </a:endParaRPr>
          </a:p>
        </p:txBody>
      </p:sp>
      <p:pic>
        <p:nvPicPr>
          <p:cNvPr id="311" name="Shape 311"/>
          <p:cNvPicPr preferRelativeResize="0"/>
          <p:nvPr/>
        </p:nvPicPr>
        <p:blipFill>
          <a:blip r:embed="rId3">
            <a:alphaModFix/>
          </a:blip>
          <a:stretch>
            <a:fillRect/>
          </a:stretch>
        </p:blipFill>
        <p:spPr>
          <a:xfrm>
            <a:off x="4150" y="-814900"/>
            <a:ext cx="9144000" cy="6096018"/>
          </a:xfrm>
          <a:prstGeom prst="rect">
            <a:avLst/>
          </a:prstGeom>
          <a:noFill/>
          <a:ln>
            <a:noFill/>
          </a:ln>
        </p:spPr>
      </p:pic>
      <p:sp>
        <p:nvSpPr>
          <p:cNvPr id="312" name="Shape 312"/>
          <p:cNvSpPr txBox="1"/>
          <p:nvPr/>
        </p:nvSpPr>
        <p:spPr>
          <a:xfrm>
            <a:off x="3249550" y="1907050"/>
            <a:ext cx="2446800" cy="635700"/>
          </a:xfrm>
          <a:prstGeom prst="rect">
            <a:avLst/>
          </a:prstGeom>
          <a:solidFill>
            <a:srgbClr val="FFFFFF"/>
          </a:solid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3600">
                <a:latin typeface="Lato"/>
                <a:ea typeface="Lato"/>
                <a:cs typeface="Lato"/>
                <a:sym typeface="Lato"/>
              </a:rPr>
              <a:t>Thank You</a:t>
            </a:r>
            <a:endParaRPr b="1" sz="36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3892538" y="259375"/>
            <a:ext cx="1419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i="0" lang="en" sz="2400" u="none" cap="none" strike="noStrike">
                <a:solidFill>
                  <a:srgbClr val="00B0F0"/>
                </a:solidFill>
                <a:latin typeface="Lato"/>
                <a:ea typeface="Lato"/>
                <a:cs typeface="Lato"/>
                <a:sym typeface="Lato"/>
              </a:rPr>
              <a:t>Our Task</a:t>
            </a:r>
            <a:endParaRPr i="0" sz="2400" u="none" cap="none" strike="noStrike">
              <a:solidFill>
                <a:srgbClr val="00B0F0"/>
              </a:solidFill>
              <a:latin typeface="Lato"/>
              <a:ea typeface="Lato"/>
              <a:cs typeface="Lato"/>
              <a:sym typeface="Lato"/>
            </a:endParaRPr>
          </a:p>
        </p:txBody>
      </p:sp>
      <p:sp>
        <p:nvSpPr>
          <p:cNvPr id="86" name="Shape 86"/>
          <p:cNvSpPr txBox="1"/>
          <p:nvPr>
            <p:ph idx="1" type="body"/>
          </p:nvPr>
        </p:nvSpPr>
        <p:spPr>
          <a:xfrm>
            <a:off x="1043940" y="916255"/>
            <a:ext cx="7117080" cy="38903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800"/>
              <a:buFont typeface="Arial"/>
              <a:buNone/>
            </a:pPr>
            <a:r>
              <a:rPr b="1" i="0" lang="en" sz="1400" u="none" cap="none" strike="noStrike">
                <a:solidFill>
                  <a:srgbClr val="00B0F0"/>
                </a:solidFill>
                <a:latin typeface="Lato"/>
                <a:ea typeface="Lato"/>
                <a:cs typeface="Lato"/>
                <a:sym typeface="Lato"/>
              </a:rPr>
              <a:t>It is 2016 now</a:t>
            </a:r>
            <a:r>
              <a:rPr b="0" i="0" lang="en" sz="1400" u="none" cap="none" strike="noStrike">
                <a:solidFill>
                  <a:srgbClr val="000000"/>
                </a:solidFill>
                <a:latin typeface="Lato"/>
                <a:ea typeface="Lato"/>
                <a:cs typeface="Lato"/>
                <a:sym typeface="Lato"/>
              </a:rPr>
              <a:t> and we were tasked by the Chief Growth Officer to explore the data to come up with valuable insights to support our expansion later this year.</a:t>
            </a:r>
            <a:endParaRPr b="0" i="0" sz="1400" u="none" cap="none" strike="noStrike">
              <a:solidFill>
                <a:srgbClr val="000000"/>
              </a:solidFill>
              <a:latin typeface="Lato"/>
              <a:ea typeface="Lato"/>
              <a:cs typeface="Lato"/>
              <a:sym typeface="Lato"/>
            </a:endParaRPr>
          </a:p>
          <a:p>
            <a:pPr indent="0" lvl="0" marL="0" marR="0" rtl="0" algn="ctr">
              <a:lnSpc>
                <a:spcPct val="115000"/>
              </a:lnSpc>
              <a:spcBef>
                <a:spcPts val="1600"/>
              </a:spcBef>
              <a:spcAft>
                <a:spcPts val="0"/>
              </a:spcAft>
              <a:buClr>
                <a:schemeClr val="dk2"/>
              </a:buClr>
              <a:buSzPts val="1800"/>
              <a:buFont typeface="Arial"/>
              <a:buNone/>
            </a:pPr>
            <a:r>
              <a:rPr b="0" i="0" lang="en" sz="1400" u="none" cap="none" strike="noStrike">
                <a:solidFill>
                  <a:srgbClr val="000000"/>
                </a:solidFill>
                <a:latin typeface="Lato"/>
                <a:ea typeface="Lato"/>
                <a:cs typeface="Lato"/>
                <a:sym typeface="Lato"/>
              </a:rPr>
              <a:t>Our team will use analytical methods learnt from the Decision Making Methods &amp; Tools class taught by the renowned Professor Um of NUS School of Computing.</a:t>
            </a:r>
            <a:endParaRPr/>
          </a:p>
          <a:p>
            <a:pPr indent="-203200" lvl="0" marL="228600" marR="0" rtl="0" algn="ctr">
              <a:lnSpc>
                <a:spcPct val="115000"/>
              </a:lnSpc>
              <a:spcBef>
                <a:spcPts val="3200"/>
              </a:spcBef>
              <a:spcAft>
                <a:spcPts val="0"/>
              </a:spcAft>
              <a:buClr>
                <a:schemeClr val="dk2"/>
              </a:buClr>
              <a:buSzPts val="1400"/>
              <a:buFont typeface="Arial"/>
              <a:buAutoNum type="arabicPeriod"/>
            </a:pPr>
            <a:r>
              <a:rPr b="0" i="0" lang="en" sz="1200" u="none" cap="none" strike="noStrike">
                <a:solidFill>
                  <a:srgbClr val="000000"/>
                </a:solidFill>
                <a:latin typeface="Lato"/>
                <a:ea typeface="Lato"/>
                <a:cs typeface="Lato"/>
                <a:sym typeface="Lato"/>
              </a:rPr>
              <a:t>   </a:t>
            </a:r>
            <a:r>
              <a:rPr b="0" i="0" lang="en" sz="1400" u="none" cap="none" strike="noStrike">
                <a:solidFill>
                  <a:srgbClr val="000000"/>
                </a:solidFill>
                <a:latin typeface="Lato"/>
                <a:ea typeface="Lato"/>
                <a:cs typeface="Lato"/>
                <a:sym typeface="Lato"/>
              </a:rPr>
              <a:t>Descriptive Statistics</a:t>
            </a:r>
            <a:endParaRPr/>
          </a:p>
          <a:p>
            <a:pPr indent="-203200" lvl="0" marL="228600" marR="0" rtl="0" algn="ctr">
              <a:lnSpc>
                <a:spcPct val="115000"/>
              </a:lnSpc>
              <a:spcBef>
                <a:spcPts val="3200"/>
              </a:spcBef>
              <a:spcAft>
                <a:spcPts val="0"/>
              </a:spcAft>
              <a:buClr>
                <a:schemeClr val="dk2"/>
              </a:buClr>
              <a:buSzPts val="1400"/>
              <a:buFont typeface="Arial"/>
              <a:buAutoNum type="arabicPeriod"/>
            </a:pPr>
            <a:r>
              <a:rPr b="0" i="0" lang="en" sz="1400" u="none" cap="none" strike="noStrike">
                <a:solidFill>
                  <a:srgbClr val="000000"/>
                </a:solidFill>
                <a:latin typeface="Lato"/>
                <a:ea typeface="Lato"/>
                <a:cs typeface="Lato"/>
                <a:sym typeface="Lato"/>
              </a:rPr>
              <a:t>   K-Means Clustering</a:t>
            </a:r>
            <a:endParaRPr/>
          </a:p>
          <a:p>
            <a:pPr indent="-317500" lvl="0" marL="342900" marR="0" rtl="0" algn="ctr">
              <a:lnSpc>
                <a:spcPct val="115000"/>
              </a:lnSpc>
              <a:spcBef>
                <a:spcPts val="3200"/>
              </a:spcBef>
              <a:spcAft>
                <a:spcPts val="0"/>
              </a:spcAft>
              <a:buClr>
                <a:schemeClr val="dk2"/>
              </a:buClr>
              <a:buSzPts val="1400"/>
              <a:buFont typeface="Arial"/>
              <a:buAutoNum type="arabicPeriod"/>
            </a:pPr>
            <a:r>
              <a:rPr b="0" i="0" lang="en" sz="1400" u="none" cap="none" strike="noStrike">
                <a:solidFill>
                  <a:srgbClr val="000000"/>
                </a:solidFill>
                <a:latin typeface="Lato"/>
                <a:ea typeface="Lato"/>
                <a:cs typeface="Lato"/>
                <a:sym typeface="Lato"/>
              </a:rPr>
              <a:t> Panel Data Analysis</a:t>
            </a:r>
            <a:endParaRPr/>
          </a:p>
          <a:p>
            <a:pPr indent="-317500" lvl="0" marL="342900" marR="0" rtl="0" algn="ctr">
              <a:lnSpc>
                <a:spcPct val="115000"/>
              </a:lnSpc>
              <a:spcBef>
                <a:spcPts val="3200"/>
              </a:spcBef>
              <a:spcAft>
                <a:spcPts val="0"/>
              </a:spcAft>
              <a:buClr>
                <a:schemeClr val="dk2"/>
              </a:buClr>
              <a:buSzPts val="1400"/>
              <a:buFont typeface="Arial"/>
              <a:buAutoNum type="arabicPeriod"/>
            </a:pPr>
            <a:r>
              <a:rPr b="0" i="0" lang="en" sz="1400" u="none" cap="none" strike="noStrike">
                <a:solidFill>
                  <a:srgbClr val="000000"/>
                </a:solidFill>
                <a:latin typeface="Lato"/>
                <a:ea typeface="Lato"/>
                <a:cs typeface="Lato"/>
                <a:sym typeface="Lato"/>
              </a:rPr>
              <a:t> Time-Series Forecasting</a:t>
            </a:r>
            <a:endParaRPr/>
          </a:p>
          <a:p>
            <a:pPr indent="-228600" lvl="0" marL="342900" marR="0" rtl="0" algn="l">
              <a:lnSpc>
                <a:spcPct val="115000"/>
              </a:lnSpc>
              <a:spcBef>
                <a:spcPts val="3200"/>
              </a:spcBef>
              <a:spcAft>
                <a:spcPts val="1600"/>
              </a:spcAft>
              <a:buClr>
                <a:schemeClr val="dk2"/>
              </a:buClr>
              <a:buSzPts val="1800"/>
              <a:buFont typeface="Arial"/>
              <a:buNone/>
            </a:pPr>
            <a:r>
              <a:t/>
            </a:r>
            <a:endParaRPr b="0" i="0" sz="1200" u="none" cap="none" strike="noStrike">
              <a:solidFill>
                <a:srgbClr val="000000"/>
              </a:solidFill>
              <a:latin typeface="Lato"/>
              <a:ea typeface="Lato"/>
              <a:cs typeface="Lato"/>
              <a:sym typeface="Lato"/>
            </a:endParaRPr>
          </a:p>
        </p:txBody>
      </p:sp>
      <p:pic>
        <p:nvPicPr>
          <p:cNvPr id="87" name="Shape 87"/>
          <p:cNvPicPr preferRelativeResize="0"/>
          <p:nvPr/>
        </p:nvPicPr>
        <p:blipFill>
          <a:blip r:embed="rId3">
            <a:alphaModFix/>
          </a:blip>
          <a:stretch>
            <a:fillRect/>
          </a:stretch>
        </p:blipFill>
        <p:spPr>
          <a:xfrm>
            <a:off x="6157050" y="3407127"/>
            <a:ext cx="2807651" cy="147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311700" y="2321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Descriptive Analysis &amp; </a:t>
            </a:r>
            <a:r>
              <a:rPr lang="en" sz="2400">
                <a:solidFill>
                  <a:srgbClr val="00B0F0"/>
                </a:solidFill>
                <a:latin typeface="Lato"/>
                <a:ea typeface="Lato"/>
                <a:cs typeface="Lato"/>
                <a:sym typeface="Lato"/>
              </a:rPr>
              <a:t>Quick Insights</a:t>
            </a:r>
            <a:endParaRPr b="0" i="0" sz="2400" u="none" cap="none" strike="noStrike">
              <a:solidFill>
                <a:srgbClr val="00B0F0"/>
              </a:solidFill>
              <a:latin typeface="Lato"/>
              <a:ea typeface="Lato"/>
              <a:cs typeface="Lato"/>
              <a:sym typeface="Lato"/>
            </a:endParaRPr>
          </a:p>
        </p:txBody>
      </p:sp>
      <p:pic>
        <p:nvPicPr>
          <p:cNvPr id="93" name="Shape 93"/>
          <p:cNvPicPr preferRelativeResize="0"/>
          <p:nvPr/>
        </p:nvPicPr>
        <p:blipFill>
          <a:blip r:embed="rId3">
            <a:alphaModFix/>
          </a:blip>
          <a:stretch>
            <a:fillRect/>
          </a:stretch>
        </p:blipFill>
        <p:spPr>
          <a:xfrm>
            <a:off x="4737863" y="1129675"/>
            <a:ext cx="3747275" cy="3399600"/>
          </a:xfrm>
          <a:prstGeom prst="rect">
            <a:avLst/>
          </a:prstGeom>
          <a:noFill/>
          <a:ln>
            <a:noFill/>
          </a:ln>
        </p:spPr>
      </p:pic>
      <p:sp>
        <p:nvSpPr>
          <p:cNvPr id="94" name="Shape 94"/>
          <p:cNvSpPr txBox="1"/>
          <p:nvPr/>
        </p:nvSpPr>
        <p:spPr>
          <a:xfrm>
            <a:off x="414650" y="1406275"/>
            <a:ext cx="3966900" cy="28464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600">
                <a:solidFill>
                  <a:schemeClr val="dk1"/>
                </a:solidFill>
                <a:latin typeface="Lato"/>
                <a:ea typeface="Lato"/>
                <a:cs typeface="Lato"/>
                <a:sym typeface="Lato"/>
              </a:rPr>
              <a:t>Most of the trips are made by subscribers who are around age 35. </a:t>
            </a:r>
            <a:endParaRPr sz="1600">
              <a:solidFill>
                <a:schemeClr val="dk1"/>
              </a:solidFill>
              <a:latin typeface="Lato"/>
              <a:ea typeface="Lato"/>
              <a:cs typeface="Lato"/>
              <a:sym typeface="Lato"/>
            </a:endParaRPr>
          </a:p>
          <a:p>
            <a:pPr indent="0" lvl="0" marL="0" rtl="0">
              <a:lnSpc>
                <a:spcPct val="150000"/>
              </a:lnSpc>
              <a:spcBef>
                <a:spcPts val="0"/>
              </a:spcBef>
              <a:spcAft>
                <a:spcPts val="0"/>
              </a:spcAft>
              <a:buNone/>
            </a:pPr>
            <a:r>
              <a:t/>
            </a:r>
            <a:endParaRPr sz="1600">
              <a:solidFill>
                <a:schemeClr val="dk1"/>
              </a:solidFill>
              <a:latin typeface="Lato"/>
              <a:ea typeface="Lato"/>
              <a:cs typeface="Lato"/>
              <a:sym typeface="Lato"/>
            </a:endParaRPr>
          </a:p>
          <a:p>
            <a:pPr indent="0" lvl="0" marL="0" rtl="0">
              <a:lnSpc>
                <a:spcPct val="150000"/>
              </a:lnSpc>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This finding could be useful in customizing the promotion of our subscription service to suit the tail-end age groups more and maximize subscription rates.</a:t>
            </a:r>
            <a:endParaRPr sz="1600">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550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Descriptive Analysis &amp; </a:t>
            </a:r>
            <a:r>
              <a:rPr lang="en" sz="2400">
                <a:solidFill>
                  <a:srgbClr val="00B0F0"/>
                </a:solidFill>
                <a:latin typeface="Lato"/>
                <a:ea typeface="Lato"/>
                <a:cs typeface="Lato"/>
                <a:sym typeface="Lato"/>
              </a:rPr>
              <a:t>Quick Insights</a:t>
            </a:r>
            <a:endParaRPr b="0" i="0" sz="2400" u="none" cap="none" strike="noStrike">
              <a:solidFill>
                <a:srgbClr val="00B0F0"/>
              </a:solidFill>
              <a:latin typeface="Lato"/>
              <a:ea typeface="Lato"/>
              <a:cs typeface="Lato"/>
              <a:sym typeface="Lato"/>
            </a:endParaRPr>
          </a:p>
        </p:txBody>
      </p:sp>
      <p:sp>
        <p:nvSpPr>
          <p:cNvPr id="100" name="Shape 100"/>
          <p:cNvSpPr txBox="1"/>
          <p:nvPr/>
        </p:nvSpPr>
        <p:spPr>
          <a:xfrm>
            <a:off x="112125" y="618200"/>
            <a:ext cx="2667000" cy="43386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solidFill>
                  <a:schemeClr val="dk1"/>
                </a:solidFill>
                <a:latin typeface="Lato"/>
                <a:ea typeface="Lato"/>
                <a:cs typeface="Lato"/>
                <a:sym typeface="Lato"/>
              </a:rPr>
              <a:t>Frequency of trips made by subscribers peak during near peak hours (8am / 5pm) </a:t>
            </a:r>
            <a:endParaRPr>
              <a:solidFill>
                <a:schemeClr val="dk1"/>
              </a:solidFill>
              <a:latin typeface="Lato"/>
              <a:ea typeface="Lato"/>
              <a:cs typeface="Lato"/>
              <a:sym typeface="Lato"/>
            </a:endParaRPr>
          </a:p>
          <a:p>
            <a:pPr indent="0" lvl="0" marL="0" rtl="0">
              <a:lnSpc>
                <a:spcPct val="150000"/>
              </a:lnSpc>
              <a:spcBef>
                <a:spcPts val="0"/>
              </a:spcBef>
              <a:spcAft>
                <a:spcPts val="0"/>
              </a:spcAft>
              <a:buNone/>
            </a:pPr>
            <a:r>
              <a:t/>
            </a:r>
            <a:endParaRPr>
              <a:solidFill>
                <a:schemeClr val="dk1"/>
              </a:solidFill>
              <a:latin typeface="Lato"/>
              <a:ea typeface="Lato"/>
              <a:cs typeface="Lato"/>
              <a:sym typeface="Lato"/>
            </a:endParaRPr>
          </a:p>
          <a:p>
            <a:pPr indent="0" lvl="0" marL="0" rtl="0">
              <a:lnSpc>
                <a:spcPct val="150000"/>
              </a:lnSpc>
              <a:spcBef>
                <a:spcPts val="0"/>
              </a:spcBef>
              <a:spcAft>
                <a:spcPts val="0"/>
              </a:spcAft>
              <a:buNone/>
            </a:pPr>
            <a:r>
              <a:rPr lang="en">
                <a:solidFill>
                  <a:schemeClr val="dk1"/>
                </a:solidFill>
                <a:latin typeface="Lato"/>
                <a:ea typeface="Lato"/>
                <a:cs typeface="Lato"/>
                <a:sym typeface="Lato"/>
              </a:rPr>
              <a:t>Frequency of trips made by non-subscribers are higher during non-peak hours</a:t>
            </a:r>
            <a:endParaRPr>
              <a:solidFill>
                <a:schemeClr val="dk1"/>
              </a:solidFill>
              <a:latin typeface="Lato"/>
              <a:ea typeface="Lato"/>
              <a:cs typeface="Lato"/>
              <a:sym typeface="Lato"/>
            </a:endParaRPr>
          </a:p>
          <a:p>
            <a:pPr indent="0" lvl="0" marL="0" rtl="0">
              <a:lnSpc>
                <a:spcPct val="150000"/>
              </a:lnSpc>
              <a:spcBef>
                <a:spcPts val="0"/>
              </a:spcBef>
              <a:spcAft>
                <a:spcPts val="0"/>
              </a:spcAft>
              <a:buNone/>
            </a:pPr>
            <a:r>
              <a:t/>
            </a:r>
            <a:endParaRPr>
              <a:solidFill>
                <a:schemeClr val="dk1"/>
              </a:solidFill>
              <a:latin typeface="Lato"/>
              <a:ea typeface="Lato"/>
              <a:cs typeface="Lato"/>
              <a:sym typeface="Lato"/>
            </a:endParaRPr>
          </a:p>
          <a:p>
            <a:pPr indent="0" lvl="0" marL="0" rtl="0">
              <a:lnSpc>
                <a:spcPct val="150000"/>
              </a:lnSpc>
              <a:spcBef>
                <a:spcPts val="0"/>
              </a:spcBef>
              <a:spcAft>
                <a:spcPts val="0"/>
              </a:spcAft>
              <a:buNone/>
            </a:pPr>
            <a:r>
              <a:rPr b="1" lang="en">
                <a:solidFill>
                  <a:schemeClr val="dk1"/>
                </a:solidFill>
                <a:latin typeface="Lato"/>
                <a:ea typeface="Lato"/>
                <a:cs typeface="Lato"/>
                <a:sym typeface="Lato"/>
              </a:rPr>
              <a:t>We can thus deduce that most subscribers use it for commute to work since most of the trips are made by those aged 35 as well</a:t>
            </a:r>
            <a:endParaRPr b="1">
              <a:solidFill>
                <a:schemeClr val="dk1"/>
              </a:solidFill>
              <a:latin typeface="Lato"/>
              <a:ea typeface="Lato"/>
              <a:cs typeface="Lato"/>
              <a:sym typeface="Lato"/>
            </a:endParaRPr>
          </a:p>
        </p:txBody>
      </p:sp>
      <p:sp>
        <p:nvSpPr>
          <p:cNvPr id="101" name="Shape 101"/>
          <p:cNvSpPr txBox="1"/>
          <p:nvPr/>
        </p:nvSpPr>
        <p:spPr>
          <a:xfrm>
            <a:off x="3008575" y="4395525"/>
            <a:ext cx="5977500" cy="469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a:solidFill>
                  <a:schemeClr val="dk1"/>
                </a:solidFill>
                <a:latin typeface="Lato"/>
                <a:ea typeface="Lato"/>
                <a:cs typeface="Lato"/>
                <a:sym typeface="Lato"/>
              </a:rPr>
              <a:t>How subscribers and non-subscribers affect the hourly distribution of rides</a:t>
            </a:r>
            <a:endParaRPr>
              <a:latin typeface="Lato"/>
              <a:ea typeface="Lato"/>
              <a:cs typeface="Lato"/>
              <a:sym typeface="Lato"/>
            </a:endParaRPr>
          </a:p>
        </p:txBody>
      </p:sp>
      <p:pic>
        <p:nvPicPr>
          <p:cNvPr id="102" name="Shape 102"/>
          <p:cNvPicPr preferRelativeResize="0"/>
          <p:nvPr/>
        </p:nvPicPr>
        <p:blipFill>
          <a:blip r:embed="rId3">
            <a:alphaModFix/>
          </a:blip>
          <a:stretch>
            <a:fillRect/>
          </a:stretch>
        </p:blipFill>
        <p:spPr>
          <a:xfrm>
            <a:off x="2947025" y="707850"/>
            <a:ext cx="6100600" cy="35195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0" y="836999"/>
            <a:ext cx="914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chemeClr val="dk1"/>
                </a:solidFill>
                <a:latin typeface="Lato"/>
                <a:ea typeface="Lato"/>
                <a:cs typeface="Lato"/>
                <a:sym typeface="Lato"/>
              </a:rPr>
              <a:t>Unsupervised Learning with K-Means Clustering</a:t>
            </a:r>
            <a:endParaRPr b="0" i="0" sz="2400" u="none" cap="none" strike="noStrike">
              <a:solidFill>
                <a:schemeClr val="dk1"/>
              </a:solidFill>
              <a:latin typeface="Lato"/>
              <a:ea typeface="Lato"/>
              <a:cs typeface="Lato"/>
              <a:sym typeface="Lato"/>
            </a:endParaRPr>
          </a:p>
        </p:txBody>
      </p:sp>
      <p:pic>
        <p:nvPicPr>
          <p:cNvPr descr="http://www.pngmart.com/files/1/Light-Bulb-PNG-Image.png" id="108" name="Shape 108"/>
          <p:cNvPicPr preferRelativeResize="0"/>
          <p:nvPr/>
        </p:nvPicPr>
        <p:blipFill rotWithShape="1">
          <a:blip r:embed="rId3">
            <a:alphaModFix/>
          </a:blip>
          <a:srcRect b="0" l="0" r="0" t="0"/>
          <a:stretch/>
        </p:blipFill>
        <p:spPr>
          <a:xfrm>
            <a:off x="1165860" y="1650384"/>
            <a:ext cx="2358389" cy="2358389"/>
          </a:xfrm>
          <a:prstGeom prst="rect">
            <a:avLst/>
          </a:prstGeom>
          <a:noFill/>
          <a:ln>
            <a:noFill/>
          </a:ln>
        </p:spPr>
      </p:pic>
      <p:sp>
        <p:nvSpPr>
          <p:cNvPr id="109" name="Shape 109"/>
          <p:cNvSpPr txBox="1"/>
          <p:nvPr/>
        </p:nvSpPr>
        <p:spPr>
          <a:xfrm>
            <a:off x="3455669" y="1878090"/>
            <a:ext cx="4213859" cy="20621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B0F0"/>
                </a:solidFill>
                <a:latin typeface="Lato"/>
                <a:ea typeface="Lato"/>
                <a:cs typeface="Lato"/>
                <a:sym typeface="Lato"/>
              </a:rPr>
              <a:t>Hypothesis</a:t>
            </a:r>
            <a:endParaRPr/>
          </a:p>
          <a:p>
            <a:pPr indent="0" lvl="0" marL="0" marR="0" rtl="0" algn="l">
              <a:lnSpc>
                <a:spcPct val="100000"/>
              </a:lnSpc>
              <a:spcBef>
                <a:spcPts val="0"/>
              </a:spcBef>
              <a:spcAft>
                <a:spcPts val="0"/>
              </a:spcAft>
              <a:buNone/>
            </a:pPr>
            <a:r>
              <a:t/>
            </a:r>
            <a:endParaRPr b="0" i="0" sz="1600" u="none" cap="none" strike="noStrike">
              <a:solidFill>
                <a:srgbClr val="00B0F0"/>
              </a:solidFill>
              <a:latin typeface="Lato"/>
              <a:ea typeface="Lato"/>
              <a:cs typeface="Lato"/>
              <a:sym typeface="Lato"/>
            </a:endParaRPr>
          </a:p>
          <a:p>
            <a:pPr indent="0" lvl="0" marL="0" marR="0" rtl="0" algn="l">
              <a:lnSpc>
                <a:spcPct val="100000"/>
              </a:lnSpc>
              <a:spcBef>
                <a:spcPts val="0"/>
              </a:spcBef>
              <a:spcAft>
                <a:spcPts val="0"/>
              </a:spcAft>
              <a:buNone/>
            </a:pPr>
            <a:r>
              <a:rPr b="0" i="0" lang="en" sz="1600" u="none" cap="none" strike="noStrike">
                <a:solidFill>
                  <a:schemeClr val="dk1"/>
                </a:solidFill>
                <a:latin typeface="Lato"/>
                <a:ea typeface="Lato"/>
                <a:cs typeface="Lato"/>
                <a:sym typeface="Lato"/>
              </a:rPr>
              <a:t>There is a relationship between trip duration and:</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Lato"/>
              <a:ea typeface="Lato"/>
              <a:cs typeface="Lato"/>
              <a:sym typeface="Lato"/>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 sz="1600" u="none" cap="none" strike="noStrike">
                <a:solidFill>
                  <a:schemeClr val="dk1"/>
                </a:solidFill>
                <a:latin typeface="Lato"/>
                <a:ea typeface="Lato"/>
                <a:cs typeface="Lato"/>
                <a:sym typeface="Lato"/>
              </a:rPr>
              <a:t>Subscriptions</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 sz="1600" u="none" cap="none" strike="noStrike">
                <a:solidFill>
                  <a:schemeClr val="dk1"/>
                </a:solidFill>
                <a:latin typeface="Lato"/>
                <a:ea typeface="Lato"/>
                <a:cs typeface="Lato"/>
                <a:sym typeface="Lato"/>
              </a:rPr>
              <a:t>Riders’ Age</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n" sz="1600" u="none" cap="none" strike="noStrike">
                <a:solidFill>
                  <a:schemeClr val="dk1"/>
                </a:solidFill>
                <a:latin typeface="Lato"/>
                <a:ea typeface="Lato"/>
                <a:cs typeface="Lato"/>
                <a:sym typeface="Lato"/>
              </a:rPr>
              <a:t>Start-station locations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Shape 114"/>
          <p:cNvPicPr preferRelativeResize="0"/>
          <p:nvPr/>
        </p:nvPicPr>
        <p:blipFill rotWithShape="1">
          <a:blip r:embed="rId3">
            <a:alphaModFix/>
          </a:blip>
          <a:srcRect b="0" l="0" r="0" t="0"/>
          <a:stretch/>
        </p:blipFill>
        <p:spPr>
          <a:xfrm>
            <a:off x="1835761" y="2172245"/>
            <a:ext cx="5731556" cy="2646135"/>
          </a:xfrm>
          <a:prstGeom prst="rect">
            <a:avLst/>
          </a:prstGeom>
          <a:noFill/>
          <a:ln>
            <a:noFill/>
          </a:ln>
        </p:spPr>
      </p:pic>
      <p:sp>
        <p:nvSpPr>
          <p:cNvPr id="115" name="Shape 115"/>
          <p:cNvSpPr txBox="1"/>
          <p:nvPr/>
        </p:nvSpPr>
        <p:spPr>
          <a:xfrm>
            <a:off x="2390774" y="757476"/>
            <a:ext cx="3143251" cy="160043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800" u="none" cap="none" strike="noStrike">
                <a:solidFill>
                  <a:srgbClr val="00B0F0"/>
                </a:solidFill>
                <a:latin typeface="Lato"/>
                <a:ea typeface="Lato"/>
                <a:cs typeface="Lato"/>
                <a:sym typeface="Lato"/>
              </a:rPr>
              <a:t>  Preparation for Clustering</a:t>
            </a:r>
            <a:endParaRPr/>
          </a:p>
          <a:p>
            <a:pPr indent="0" lvl="0" marL="0" marR="0" rtl="0" algn="l">
              <a:lnSpc>
                <a:spcPct val="100000"/>
              </a:lnSpc>
              <a:spcBef>
                <a:spcPts val="0"/>
              </a:spcBef>
              <a:spcAft>
                <a:spcPts val="0"/>
              </a:spcAft>
              <a:buNone/>
            </a:pPr>
            <a:r>
              <a:t/>
            </a:r>
            <a:endParaRPr b="0" i="0" sz="1600" u="none" cap="none" strike="noStrike">
              <a:solidFill>
                <a:srgbClr val="00B0F0"/>
              </a:solidFill>
              <a:latin typeface="Lato"/>
              <a:ea typeface="Lato"/>
              <a:cs typeface="Lato"/>
              <a:sym typeface="Lato"/>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chemeClr val="dk1"/>
                </a:solidFill>
                <a:latin typeface="Lato"/>
                <a:ea typeface="Lato"/>
                <a:cs typeface="Lato"/>
                <a:sym typeface="Lato"/>
              </a:rPr>
              <a:t>Dropping unsuitable columns</a:t>
            </a:r>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chemeClr val="dk1"/>
                </a:solidFill>
                <a:latin typeface="Lato"/>
                <a:ea typeface="Lato"/>
                <a:cs typeface="Lato"/>
                <a:sym typeface="Lato"/>
              </a:rPr>
              <a:t>Determinining number of clusters</a:t>
            </a:r>
            <a:endParaRPr/>
          </a:p>
          <a:p>
            <a:pPr indent="0" lvl="0" marL="0" marR="0" rtl="0" algn="l">
              <a:lnSpc>
                <a:spcPct val="100000"/>
              </a:lnSpc>
              <a:spcBef>
                <a:spcPts val="0"/>
              </a:spcBef>
              <a:spcAft>
                <a:spcPts val="0"/>
              </a:spcAft>
              <a:buNone/>
            </a:pPr>
            <a:r>
              <a:t/>
            </a:r>
            <a:endParaRPr b="0" i="0" sz="1600" u="none" cap="none" strike="noStrike">
              <a:solidFill>
                <a:srgbClr val="00B0F0"/>
              </a:solidFill>
              <a:latin typeface="Lato"/>
              <a:ea typeface="Lato"/>
              <a:cs typeface="Lato"/>
              <a:sym typeface="Lato"/>
            </a:endParaRPr>
          </a:p>
        </p:txBody>
      </p:sp>
      <p:pic>
        <p:nvPicPr>
          <p:cNvPr descr="https://encrypted-tbn0.gstatic.com/images?q=tbn:ANd9GcQv4ivDvflH4QB1Y1wTizdpkpa8M5-5esTM6ghSY8xmFL8ohJtQ" id="116" name="Shape 116"/>
          <p:cNvPicPr preferRelativeResize="0"/>
          <p:nvPr/>
        </p:nvPicPr>
        <p:blipFill rotWithShape="1">
          <a:blip r:embed="rId4">
            <a:alphaModFix/>
          </a:blip>
          <a:srcRect b="0" l="0" r="0" t="0"/>
          <a:stretch/>
        </p:blipFill>
        <p:spPr>
          <a:xfrm>
            <a:off x="5718652" y="757476"/>
            <a:ext cx="1176165" cy="12628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698" y="570974"/>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B0F0"/>
                </a:solidFill>
                <a:latin typeface="Lato"/>
                <a:ea typeface="Lato"/>
                <a:cs typeface="Lato"/>
                <a:sym typeface="Lato"/>
              </a:rPr>
              <a:t>Output</a:t>
            </a:r>
            <a:endParaRPr b="0" i="0" sz="2400" u="none" cap="none" strike="noStrike">
              <a:solidFill>
                <a:srgbClr val="00B0F0"/>
              </a:solidFill>
              <a:latin typeface="Lato"/>
              <a:ea typeface="Lato"/>
              <a:cs typeface="Lato"/>
              <a:sym typeface="Lato"/>
            </a:endParaRPr>
          </a:p>
        </p:txBody>
      </p:sp>
      <p:pic>
        <p:nvPicPr>
          <p:cNvPr id="122" name="Shape 122"/>
          <p:cNvPicPr preferRelativeResize="0"/>
          <p:nvPr/>
        </p:nvPicPr>
        <p:blipFill rotWithShape="1">
          <a:blip r:embed="rId3">
            <a:alphaModFix/>
          </a:blip>
          <a:srcRect b="0" l="0" r="0" t="0"/>
          <a:stretch/>
        </p:blipFill>
        <p:spPr>
          <a:xfrm>
            <a:off x="1501150" y="2052835"/>
            <a:ext cx="6141695" cy="2141575"/>
          </a:xfrm>
          <a:prstGeom prst="rect">
            <a:avLst/>
          </a:prstGeom>
          <a:noFill/>
          <a:ln>
            <a:noFill/>
          </a:ln>
        </p:spPr>
      </p:pic>
      <p:sp>
        <p:nvSpPr>
          <p:cNvPr id="123" name="Shape 123"/>
          <p:cNvSpPr txBox="1"/>
          <p:nvPr>
            <p:ph idx="1" type="body"/>
          </p:nvPr>
        </p:nvSpPr>
        <p:spPr>
          <a:xfrm>
            <a:off x="2647588" y="1274663"/>
            <a:ext cx="3848820" cy="543730"/>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Lato"/>
                <a:ea typeface="Lato"/>
                <a:cs typeface="Lato"/>
                <a:sym typeface="Lato"/>
              </a:rPr>
              <a:t>2 large groups: Group 2 &amp; Group 4</a:t>
            </a:r>
            <a:endParaRPr/>
          </a:p>
        </p:txBody>
      </p:sp>
      <p:cxnSp>
        <p:nvCxnSpPr>
          <p:cNvPr id="124" name="Shape 124"/>
          <p:cNvCxnSpPr/>
          <p:nvPr/>
        </p:nvCxnSpPr>
        <p:spPr>
          <a:xfrm>
            <a:off x="5227192" y="2278380"/>
            <a:ext cx="426720" cy="0"/>
          </a:xfrm>
          <a:prstGeom prst="straightConnector1">
            <a:avLst/>
          </a:prstGeom>
          <a:noFill/>
          <a:ln cap="flat" cmpd="sng" w="31750">
            <a:solidFill>
              <a:srgbClr val="FDA739"/>
            </a:solidFill>
            <a:prstDash val="solid"/>
            <a:round/>
            <a:headEnd len="sm" w="sm" type="none"/>
            <a:tailEnd len="sm" w="sm" type="none"/>
          </a:ln>
        </p:spPr>
      </p:cxnSp>
      <p:cxnSp>
        <p:nvCxnSpPr>
          <p:cNvPr id="125" name="Shape 125"/>
          <p:cNvCxnSpPr/>
          <p:nvPr/>
        </p:nvCxnSpPr>
        <p:spPr>
          <a:xfrm>
            <a:off x="6032030" y="2278380"/>
            <a:ext cx="399570" cy="0"/>
          </a:xfrm>
          <a:prstGeom prst="straightConnector1">
            <a:avLst/>
          </a:prstGeom>
          <a:noFill/>
          <a:ln cap="flat" cmpd="sng" w="31750">
            <a:solidFill>
              <a:srgbClr val="FDA739"/>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